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31"/>
  </p:notesMasterIdLst>
  <p:sldIdLst>
    <p:sldId id="256" r:id="rId2"/>
    <p:sldId id="281" r:id="rId3"/>
    <p:sldId id="257" r:id="rId4"/>
    <p:sldId id="283" r:id="rId5"/>
    <p:sldId id="289" r:id="rId6"/>
    <p:sldId id="284" r:id="rId7"/>
    <p:sldId id="282" r:id="rId8"/>
    <p:sldId id="286" r:id="rId9"/>
    <p:sldId id="288" r:id="rId10"/>
    <p:sldId id="287" r:id="rId11"/>
    <p:sldId id="285" r:id="rId12"/>
    <p:sldId id="275" r:id="rId13"/>
    <p:sldId id="271" r:id="rId14"/>
    <p:sldId id="268" r:id="rId15"/>
    <p:sldId id="269" r:id="rId16"/>
    <p:sldId id="276" r:id="rId17"/>
    <p:sldId id="290" r:id="rId18"/>
    <p:sldId id="262" r:id="rId19"/>
    <p:sldId id="277" r:id="rId20"/>
    <p:sldId id="278" r:id="rId21"/>
    <p:sldId id="291" r:id="rId22"/>
    <p:sldId id="292" r:id="rId23"/>
    <p:sldId id="264" r:id="rId24"/>
    <p:sldId id="279" r:id="rId25"/>
    <p:sldId id="280" r:id="rId26"/>
    <p:sldId id="274" r:id="rId27"/>
    <p:sldId id="293" r:id="rId28"/>
    <p:sldId id="266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AD0033-5DB1-DC46-A5F4-56925850C03B}">
          <p14:sldIdLst>
            <p14:sldId id="256"/>
            <p14:sldId id="281"/>
            <p14:sldId id="257"/>
            <p14:sldId id="283"/>
            <p14:sldId id="289"/>
            <p14:sldId id="284"/>
            <p14:sldId id="282"/>
            <p14:sldId id="286"/>
            <p14:sldId id="288"/>
            <p14:sldId id="287"/>
            <p14:sldId id="285"/>
            <p14:sldId id="275"/>
            <p14:sldId id="271"/>
            <p14:sldId id="268"/>
            <p14:sldId id="269"/>
            <p14:sldId id="276"/>
            <p14:sldId id="290"/>
            <p14:sldId id="262"/>
            <p14:sldId id="277"/>
            <p14:sldId id="278"/>
            <p14:sldId id="291"/>
            <p14:sldId id="292"/>
            <p14:sldId id="264"/>
            <p14:sldId id="279"/>
            <p14:sldId id="280"/>
            <p14:sldId id="274"/>
            <p14:sldId id="293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ow Mu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8E"/>
    <a:srgbClr val="000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7350" autoAdjust="0"/>
  </p:normalViewPr>
  <p:slideViewPr>
    <p:cSldViewPr snapToGrid="0">
      <p:cViewPr varScale="1">
        <p:scale>
          <a:sx n="90" d="100"/>
          <a:sy n="90" d="100"/>
        </p:scale>
        <p:origin x="-26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24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41E30-2B06-F146-A8B2-AC1345C3D423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F55D3-EA1C-0346-B425-C4997643B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54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F55D3-EA1C-0346-B425-C4997643B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www.bostonglobe.com</a:t>
            </a:r>
            <a:r>
              <a:rPr lang="en-US" dirty="0"/>
              <a:t>/metro/2016/07/15/most-mosquitoes-hate-hot--dry-weather-except-for-those-that-spread-west-nile-virus/E3SBJjMz1MyOJcp7TRgidM/</a:t>
            </a:r>
            <a:r>
              <a:rPr lang="en-US" dirty="0" err="1"/>
              <a:t>story.html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www.sciencedaily.com</a:t>
            </a:r>
            <a:r>
              <a:rPr lang="en-US" dirty="0"/>
              <a:t>/releases/2018/05/180501161827.htm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www.johnsnhweather.com</a:t>
            </a:r>
            <a:r>
              <a:rPr lang="en-US" dirty="0"/>
              <a:t>/formulas/</a:t>
            </a:r>
            <a:r>
              <a:rPr lang="en-US" dirty="0" err="1"/>
              <a:t>vaporPressure.html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F55D3-EA1C-0346-B425-C4997643B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9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9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1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97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5032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697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14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86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20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3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8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3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7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6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240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Relationship Id="rId9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33" Type="http://schemas.openxmlformats.org/officeDocument/2006/relationships/image" Target="../media/image48.png"/><Relationship Id="rId34" Type="http://schemas.openxmlformats.org/officeDocument/2006/relationships/image" Target="../media/image49.png"/><Relationship Id="rId35" Type="http://schemas.openxmlformats.org/officeDocument/2006/relationships/image" Target="../media/image50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37" Type="http://schemas.openxmlformats.org/officeDocument/2006/relationships/image" Target="../media/image52.png"/><Relationship Id="rId38" Type="http://schemas.openxmlformats.org/officeDocument/2006/relationships/image" Target="../media/image53.png"/><Relationship Id="rId3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mosquitocontrol/joint-statement-mosquito-control-united-states" TargetMode="External"/><Relationship Id="rId4" Type="http://schemas.openxmlformats.org/officeDocument/2006/relationships/hyperlink" Target="https://blogs.biomedcentral.com/bugbitten/2017/12/01/where-does-west-nile-virus-go-in-winter/" TargetMode="External"/><Relationship Id="rId5" Type="http://schemas.openxmlformats.org/officeDocument/2006/relationships/hyperlink" Target="https://www.caryinstitute.org/newsroom/west-nile-virus-beats-winter" TargetMode="External"/><Relationship Id="rId6" Type="http://schemas.openxmlformats.org/officeDocument/2006/relationships/hyperlink" Target="https://thebugman.us/bug-basics-why-do-more-mosquitoes-appear-after-it-rains/" TargetMode="External"/><Relationship Id="rId7" Type="http://schemas.openxmlformats.org/officeDocument/2006/relationships/hyperlink" Target="https://blog.mosquito.buzz/how-weather-affects-mosquito-activ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gacatch.com/mosquito-faqs/mosquito-facts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AC50A6-58E5-44BF-8E76-AF1ABBEE76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5782B9E-527B-4F81-BC2E-E6F7612CE5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BF9B243-E1E0-4B25-A88F-45303B20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82A1ED2-C0EC-4EF4-B682-C134746704C6}"/>
              </a:ext>
            </a:extLst>
          </p:cNvPr>
          <p:cNvGrpSpPr/>
          <p:nvPr/>
        </p:nvGrpSpPr>
        <p:grpSpPr>
          <a:xfrm>
            <a:off x="1257304" y="4927600"/>
            <a:ext cx="9875917" cy="1471950"/>
            <a:chOff x="1072912" y="5067300"/>
            <a:chExt cx="8594822" cy="14719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68ADF914-4803-4848-B504-D9676E9F8081}"/>
                </a:ext>
              </a:extLst>
            </p:cNvPr>
            <p:cNvSpPr txBox="1"/>
            <p:nvPr/>
          </p:nvSpPr>
          <p:spPr>
            <a:xfrm>
              <a:off x="1072912" y="5092700"/>
              <a:ext cx="29845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4400" dirty="0"/>
                <a:t>Group 1</a:t>
              </a:r>
            </a:p>
            <a:p>
              <a:pPr algn="r"/>
              <a:r>
                <a:rPr lang="en-SG" sz="4400" dirty="0"/>
                <a:t>DSI8 Project 4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59177BF6-92DE-470D-940F-AF3257C41BB0}"/>
                </a:ext>
              </a:extLst>
            </p:cNvPr>
            <p:cNvCxnSpPr>
              <a:cxnSpLocks/>
            </p:cNvCxnSpPr>
            <p:nvPr/>
          </p:nvCxnSpPr>
          <p:spPr>
            <a:xfrm>
              <a:off x="4222658" y="5092700"/>
              <a:ext cx="0" cy="1446550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BA6260D-1FEC-4CF9-AB37-3EA7DB8BE5B1}"/>
                </a:ext>
              </a:extLst>
            </p:cNvPr>
            <p:cNvSpPr txBox="1"/>
            <p:nvPr/>
          </p:nvSpPr>
          <p:spPr>
            <a:xfrm>
              <a:off x="4443168" y="5067300"/>
              <a:ext cx="522456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400" dirty="0"/>
                <a:t>Prediction West Nile Virus</a:t>
              </a:r>
            </a:p>
            <a:p>
              <a:r>
                <a:rPr lang="en-SG" sz="4400" dirty="0"/>
                <a:t>In Chicago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4380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288318"/>
            <a:ext cx="9791700" cy="635607"/>
          </a:xfrm>
        </p:spPr>
        <p:txBody>
          <a:bodyPr>
            <a:normAutofit/>
          </a:bodyPr>
          <a:lstStyle/>
          <a:p>
            <a:r>
              <a:rPr lang="fr-FR" u="sng" dirty="0" err="1"/>
              <a:t>BernoulliNB</a:t>
            </a:r>
            <a:r>
              <a:rPr lang="en-SG" u="sng" dirty="0"/>
              <a:t>: </a:t>
            </a:r>
          </a:p>
        </p:txBody>
      </p:sp>
      <p:pic>
        <p:nvPicPr>
          <p:cNvPr id="3" name="Picture 2" descr="Screen Shot 2019-07-04 at 10.1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65" y="958477"/>
            <a:ext cx="6959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1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288318"/>
            <a:ext cx="9791700" cy="635607"/>
          </a:xfrm>
        </p:spPr>
        <p:txBody>
          <a:bodyPr>
            <a:normAutofit/>
          </a:bodyPr>
          <a:lstStyle/>
          <a:p>
            <a:r>
              <a:rPr lang="en-SG" u="sng" dirty="0"/>
              <a:t>XGBoost: </a:t>
            </a:r>
          </a:p>
        </p:txBody>
      </p:sp>
      <p:pic>
        <p:nvPicPr>
          <p:cNvPr id="3" name="Picture 2" descr="Screen Shot 2019-07-05 at 12.02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017266"/>
            <a:ext cx="8283222" cy="52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1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598D2-818E-4443-83E9-2762C70F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66318"/>
            <a:ext cx="9905998" cy="1478570"/>
          </a:xfrm>
        </p:spPr>
        <p:txBody>
          <a:bodyPr/>
          <a:lstStyle/>
          <a:p>
            <a:pPr algn="ctr"/>
            <a:r>
              <a:rPr lang="en-SG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787049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C1A189-591F-466F-91EF-66C0521A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77FF4F31-FD81-42D2-9DC3-513DC1132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81" t="20142" r="2325"/>
          <a:stretch/>
        </p:blipFill>
        <p:spPr>
          <a:xfrm>
            <a:off x="6556075" y="-72484"/>
            <a:ext cx="5632749" cy="6910925"/>
          </a:xfrm>
          <a:prstGeom prst="rect">
            <a:avLst/>
          </a:prstGeom>
          <a:solidFill>
            <a:schemeClr val="bg1"/>
          </a:solidFill>
          <a:effectLst>
            <a:outerShdw blurRad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ADF8269-0B67-47AE-A6E3-B06D48F08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559"/>
            <a:ext cx="6984298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23C29BB2-D44C-42BC-A366-EC5236753DDD}"/>
              </a:ext>
            </a:extLst>
          </p:cNvPr>
          <p:cNvGrpSpPr/>
          <p:nvPr/>
        </p:nvGrpSpPr>
        <p:grpSpPr>
          <a:xfrm>
            <a:off x="480060" y="1202863"/>
            <a:ext cx="8610600" cy="3510280"/>
            <a:chOff x="480060" y="1202863"/>
            <a:chExt cx="8610600" cy="35102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1A15611-5CD7-4E42-B1E1-C5E8792E0647}"/>
                </a:ext>
              </a:extLst>
            </p:cNvPr>
            <p:cNvGrpSpPr/>
            <p:nvPr/>
          </p:nvGrpSpPr>
          <p:grpSpPr>
            <a:xfrm>
              <a:off x="6865620" y="1242060"/>
              <a:ext cx="2225040" cy="3385344"/>
              <a:chOff x="6865620" y="1242060"/>
              <a:chExt cx="2225040" cy="3385344"/>
            </a:xfrm>
          </p:grpSpPr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xmlns="" id="{DC66754B-E8EF-4C3F-B7DF-87CAC866E414}"/>
                  </a:ext>
                </a:extLst>
              </p:cNvPr>
              <p:cNvSpPr/>
              <p:nvPr/>
            </p:nvSpPr>
            <p:spPr>
              <a:xfrm>
                <a:off x="6865620" y="1242060"/>
                <a:ext cx="350520" cy="309880"/>
              </a:xfrm>
              <a:prstGeom prst="flowChartConnector">
                <a:avLst/>
              </a:prstGeom>
              <a:solidFill>
                <a:srgbClr val="FFFF00">
                  <a:alpha val="63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xmlns="" id="{EC4970CB-14EA-45DC-8C7B-C78C64E9A8DE}"/>
                  </a:ext>
                </a:extLst>
              </p:cNvPr>
              <p:cNvSpPr/>
              <p:nvPr/>
            </p:nvSpPr>
            <p:spPr>
              <a:xfrm>
                <a:off x="8740140" y="4317524"/>
                <a:ext cx="350520" cy="309880"/>
              </a:xfrm>
              <a:prstGeom prst="flowChartConnector">
                <a:avLst/>
              </a:prstGeom>
              <a:solidFill>
                <a:srgbClr val="FFFF00">
                  <a:alpha val="63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7D41A0E3-F4A4-460E-B2BB-E559F2BA4B5B}"/>
                </a:ext>
              </a:extLst>
            </p:cNvPr>
            <p:cNvGrpSpPr/>
            <p:nvPr/>
          </p:nvGrpSpPr>
          <p:grpSpPr>
            <a:xfrm>
              <a:off x="480060" y="1202863"/>
              <a:ext cx="2534920" cy="3510280"/>
              <a:chOff x="480060" y="1202863"/>
              <a:chExt cx="2534920" cy="3510280"/>
            </a:xfrm>
          </p:grpSpPr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xmlns="" id="{E4579614-7A9F-4409-9043-DFA7A06C1EA6}"/>
                  </a:ext>
                </a:extLst>
              </p:cNvPr>
              <p:cNvSpPr/>
              <p:nvPr/>
            </p:nvSpPr>
            <p:spPr>
              <a:xfrm>
                <a:off x="480060" y="1202863"/>
                <a:ext cx="350520" cy="309880"/>
              </a:xfrm>
              <a:prstGeom prst="flowChartConnector">
                <a:avLst/>
              </a:prstGeom>
              <a:solidFill>
                <a:srgbClr val="FFFF00">
                  <a:alpha val="63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xmlns="" id="{5D4CD2FB-C334-4FCC-B494-14F8C0F418B3}"/>
                  </a:ext>
                </a:extLst>
              </p:cNvPr>
              <p:cNvSpPr/>
              <p:nvPr/>
            </p:nvSpPr>
            <p:spPr>
              <a:xfrm>
                <a:off x="2664460" y="4403263"/>
                <a:ext cx="350520" cy="309880"/>
              </a:xfrm>
              <a:prstGeom prst="flowChartConnector">
                <a:avLst/>
              </a:prstGeom>
              <a:solidFill>
                <a:srgbClr val="FFFF00">
                  <a:alpha val="63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8F9062-49CD-4117-BE2D-772F81B1B195}"/>
              </a:ext>
            </a:extLst>
          </p:cNvPr>
          <p:cNvSpPr txBox="1"/>
          <p:nvPr/>
        </p:nvSpPr>
        <p:spPr>
          <a:xfrm>
            <a:off x="3263548" y="19559"/>
            <a:ext cx="589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800" b="1" dirty="0">
                <a:solidFill>
                  <a:schemeClr val="bg2">
                    <a:lumMod val="50000"/>
                  </a:schemeClr>
                </a:solidFill>
              </a:rPr>
              <a:t>As of 26 Sep, 2013</a:t>
            </a:r>
          </a:p>
        </p:txBody>
      </p:sp>
    </p:spTree>
    <p:extLst>
      <p:ext uri="{BB962C8B-B14F-4D97-AF65-F5344CB8AC3E}">
        <p14:creationId xmlns:p14="http://schemas.microsoft.com/office/powerpoint/2010/main" val="274238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52B636C-4D25-4195-8B23-8D5756227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" y="180975"/>
            <a:ext cx="8172219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DE4834F-2BBE-498D-A294-8484212FC18C}"/>
              </a:ext>
            </a:extLst>
          </p:cNvPr>
          <p:cNvGrpSpPr/>
          <p:nvPr/>
        </p:nvGrpSpPr>
        <p:grpSpPr>
          <a:xfrm>
            <a:off x="2104537" y="111865"/>
            <a:ext cx="8881143" cy="2174648"/>
            <a:chOff x="2104537" y="111865"/>
            <a:chExt cx="8881143" cy="2174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89099896-F8F7-4556-A90B-3890AD0CB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5868" y="111865"/>
              <a:ext cx="3569812" cy="21746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940C1AF2-A537-4484-867F-AE0DC4D3F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7420"/>
            <a:stretch/>
          </p:blipFill>
          <p:spPr>
            <a:xfrm>
              <a:off x="2104537" y="978061"/>
              <a:ext cx="1331052" cy="44122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E0C2F67-3615-44B4-BB61-FC641F49F213}"/>
              </a:ext>
            </a:extLst>
          </p:cNvPr>
          <p:cNvGrpSpPr/>
          <p:nvPr/>
        </p:nvGrpSpPr>
        <p:grpSpPr>
          <a:xfrm>
            <a:off x="4675819" y="3692766"/>
            <a:ext cx="7516181" cy="3165234"/>
            <a:chOff x="4764948" y="3692766"/>
            <a:chExt cx="7516181" cy="31652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F0C4145F-844B-4495-B833-50DECB467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5234" y="3692766"/>
              <a:ext cx="5295895" cy="31652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7710882E-81B9-490B-A186-EB3B09FB7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4881"/>
            <a:stretch/>
          </p:blipFill>
          <p:spPr>
            <a:xfrm>
              <a:off x="4764948" y="5724383"/>
              <a:ext cx="1331052" cy="4225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9713134-313E-4873-BEA8-270C3AA87BE8}"/>
              </a:ext>
            </a:extLst>
          </p:cNvPr>
          <p:cNvSpPr txBox="1"/>
          <p:nvPr/>
        </p:nvSpPr>
        <p:spPr>
          <a:xfrm rot="20332436">
            <a:off x="536072" y="2443785"/>
            <a:ext cx="7576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b="1" dirty="0">
                <a:solidFill>
                  <a:srgbClr val="C00000"/>
                </a:solidFill>
              </a:rPr>
              <a:t>Round Lake was only sprayed once in 2011 and did not repeat as a WNV hotspot on 2013.</a:t>
            </a:r>
          </a:p>
        </p:txBody>
      </p:sp>
    </p:spTree>
    <p:extLst>
      <p:ext uri="{BB962C8B-B14F-4D97-AF65-F5344CB8AC3E}">
        <p14:creationId xmlns:p14="http://schemas.microsoft.com/office/powerpoint/2010/main" val="375308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xmlns="" id="{40A13A4F-6F02-4314-9D33-145A0144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6" y="-565"/>
            <a:ext cx="7537286" cy="685800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xmlns="" id="{FC942595-2AFC-4DF5-8450-7B1F8B94D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7"/>
          <a:stretch/>
        </p:blipFill>
        <p:spPr>
          <a:xfrm>
            <a:off x="1346050" y="-1130"/>
            <a:ext cx="6166265" cy="6858000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9E16F3BF-49DA-43BE-971F-00A58CAB8D61}"/>
              </a:ext>
            </a:extLst>
          </p:cNvPr>
          <p:cNvGrpSpPr/>
          <p:nvPr/>
        </p:nvGrpSpPr>
        <p:grpSpPr>
          <a:xfrm>
            <a:off x="1586328" y="271799"/>
            <a:ext cx="3937290" cy="6352622"/>
            <a:chOff x="1586328" y="271799"/>
            <a:chExt cx="3937290" cy="6352622"/>
          </a:xfrm>
        </p:grpSpPr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xmlns="" id="{6C98B266-01F0-4052-90C0-4154B230A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2866" y="317362"/>
              <a:ext cx="148640" cy="157639"/>
            </a:xfrm>
            <a:prstGeom prst="rect">
              <a:avLst/>
            </a:prstGeom>
          </p:spPr>
        </p:pic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xmlns="" id="{08714764-3045-4990-B8FA-B5D20ADC986F}"/>
                </a:ext>
              </a:extLst>
            </p:cNvPr>
            <p:cNvGrpSpPr/>
            <p:nvPr/>
          </p:nvGrpSpPr>
          <p:grpSpPr>
            <a:xfrm>
              <a:off x="1586328" y="271799"/>
              <a:ext cx="3937290" cy="6352622"/>
              <a:chOff x="1586328" y="271799"/>
              <a:chExt cx="3937290" cy="6352622"/>
            </a:xfrm>
          </p:grpSpPr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xmlns="" id="{7D754BD2-BA19-4E35-9F66-734E51713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6328" y="1067599"/>
                <a:ext cx="268132" cy="180988"/>
              </a:xfrm>
              <a:prstGeom prst="rect">
                <a:avLst/>
              </a:prstGeom>
            </p:spPr>
          </p:pic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xmlns="" id="{24410A3F-B5D8-4B7C-B4B5-B66491D3D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7691" y="271799"/>
                <a:ext cx="369132" cy="395127"/>
              </a:xfrm>
              <a:prstGeom prst="rect">
                <a:avLst/>
              </a:prstGeom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xmlns="" id="{7B218FE9-7165-491A-B3C7-581906520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5274" y="5948083"/>
                <a:ext cx="748344" cy="676338"/>
              </a:xfrm>
              <a:prstGeom prst="rect">
                <a:avLst/>
              </a:prstGeom>
            </p:spPr>
          </p:pic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xmlns="" id="{79FF4A4D-89B6-4358-9E0F-87139AEDDF6F}"/>
              </a:ext>
            </a:extLst>
          </p:cNvPr>
          <p:cNvGrpSpPr/>
          <p:nvPr/>
        </p:nvGrpSpPr>
        <p:grpSpPr>
          <a:xfrm>
            <a:off x="179" y="-565"/>
            <a:ext cx="11618572" cy="6873702"/>
            <a:chOff x="179" y="-565"/>
            <a:chExt cx="11618572" cy="6873702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xmlns="" id="{0EC28F30-AD1E-4F16-92AA-6400610E2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6328" y="-565"/>
              <a:ext cx="1113777" cy="65814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xmlns="" id="{11B17469-EF21-4005-99A5-64E1FBA7E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66328" y="657576"/>
              <a:ext cx="3357104" cy="290249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xmlns="" id="{1C36078E-FB9E-48C5-A461-B6D63DA1B648}"/>
                </a:ext>
              </a:extLst>
            </p:cNvPr>
            <p:cNvCxnSpPr>
              <a:cxnSpLocks/>
              <a:stCxn id="192" idx="3"/>
            </p:cNvCxnSpPr>
            <p:nvPr/>
          </p:nvCxnSpPr>
          <p:spPr>
            <a:xfrm>
              <a:off x="1370819" y="3770940"/>
              <a:ext cx="3404454" cy="242013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xmlns="" id="{297646C4-B293-4796-AEEE-49A1FD914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74274" y="3563038"/>
              <a:ext cx="4044477" cy="331009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xmlns="" id="{A3A99E08-B469-4F61-9F75-FAC825E15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5913"/>
            <a:stretch/>
          </p:blipFill>
          <p:spPr>
            <a:xfrm>
              <a:off x="179" y="3530203"/>
              <a:ext cx="1370640" cy="4814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xmlns="" id="{4606195C-6F18-4649-A0C7-5155BA131A8A}"/>
                </a:ext>
              </a:extLst>
            </p:cNvPr>
            <p:cNvCxnSpPr>
              <a:cxnSpLocks/>
              <a:stCxn id="192" idx="3"/>
            </p:cNvCxnSpPr>
            <p:nvPr/>
          </p:nvCxnSpPr>
          <p:spPr>
            <a:xfrm flipV="1">
              <a:off x="1370819" y="1248588"/>
              <a:ext cx="349575" cy="252235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xmlns="" id="{AE592EA9-E0DE-4C97-B525-F2B8D7B2922B}"/>
                </a:ext>
              </a:extLst>
            </p:cNvPr>
            <p:cNvCxnSpPr>
              <a:cxnSpLocks/>
              <a:stCxn id="192" idx="3"/>
            </p:cNvCxnSpPr>
            <p:nvPr/>
          </p:nvCxnSpPr>
          <p:spPr>
            <a:xfrm flipV="1">
              <a:off x="1370819" y="626378"/>
              <a:ext cx="1825534" cy="314456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xmlns="" id="{1E5B1DAF-D0A0-41D2-B560-C1FAB4025C20}"/>
              </a:ext>
            </a:extLst>
          </p:cNvPr>
          <p:cNvGrpSpPr/>
          <p:nvPr/>
        </p:nvGrpSpPr>
        <p:grpSpPr>
          <a:xfrm>
            <a:off x="4268266" y="0"/>
            <a:ext cx="7923734" cy="5391902"/>
            <a:chOff x="4268266" y="0"/>
            <a:chExt cx="7923734" cy="5391902"/>
          </a:xfrm>
        </p:grpSpPr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xmlns="" id="{C7997684-8E1A-469F-854D-125303D5C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90730" y="0"/>
              <a:ext cx="4801270" cy="53919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xmlns="" id="{BFE34677-AE2B-4383-B395-C22E75511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65490" y="1166493"/>
              <a:ext cx="1167702" cy="477698"/>
            </a:xfrm>
            <a:prstGeom prst="rect">
              <a:avLst/>
            </a:prstGeom>
          </p:spPr>
        </p:pic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xmlns="" id="{C5F4425F-6F90-4094-87F4-AC3FCE008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8266" y="1399267"/>
              <a:ext cx="1173084" cy="65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8" name="Picture 177">
            <a:extLst>
              <a:ext uri="{FF2B5EF4-FFF2-40B4-BE49-F238E27FC236}">
                <a16:creationId xmlns:a16="http://schemas.microsoft.com/office/drawing/2014/main" xmlns="" id="{F934CFE7-8DA4-48F0-9A7C-B5A7839AE0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3260" y="1112666"/>
            <a:ext cx="806098" cy="891448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xmlns="" id="{C0656C16-6290-4E75-91B0-CDE3EAF025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6608" y="1829772"/>
            <a:ext cx="678200" cy="644290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xmlns="" id="{90C359D0-4137-4915-B663-FE1B12FD6CE2}"/>
              </a:ext>
            </a:extLst>
          </p:cNvPr>
          <p:cNvGrpSpPr/>
          <p:nvPr/>
        </p:nvGrpSpPr>
        <p:grpSpPr>
          <a:xfrm>
            <a:off x="4625705" y="202847"/>
            <a:ext cx="7566295" cy="4924338"/>
            <a:chOff x="4625705" y="0"/>
            <a:chExt cx="7566295" cy="4924338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xmlns="" id="{353631DB-5C46-47F2-B624-1D5C08066EC1}"/>
                </a:ext>
              </a:extLst>
            </p:cNvPr>
            <p:cNvGrpSpPr/>
            <p:nvPr/>
          </p:nvGrpSpPr>
          <p:grpSpPr>
            <a:xfrm>
              <a:off x="4625705" y="1767316"/>
              <a:ext cx="2018054" cy="454332"/>
              <a:chOff x="4124325" y="1582169"/>
              <a:chExt cx="2018054" cy="454332"/>
            </a:xfrm>
          </p:grpSpPr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xmlns="" id="{E5DF141F-E058-4C57-8745-07ABE49E0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80351" y="1582169"/>
                <a:ext cx="1262028" cy="454332"/>
              </a:xfrm>
              <a:prstGeom prst="rect">
                <a:avLst/>
              </a:prstGeom>
            </p:spPr>
          </p:pic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xmlns="" id="{D4952C2C-8B69-4EB3-B729-0D395ECB9054}"/>
                  </a:ext>
                </a:extLst>
              </p:cNvPr>
              <p:cNvCxnSpPr>
                <a:cxnSpLocks/>
                <a:stCxn id="202" idx="1"/>
              </p:cNvCxnSpPr>
              <p:nvPr/>
            </p:nvCxnSpPr>
            <p:spPr>
              <a:xfrm flipH="1">
                <a:off x="4124325" y="1809335"/>
                <a:ext cx="75602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xmlns="" id="{C6680FCA-1FDD-498B-AE14-7DCD91D15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17145" y="0"/>
              <a:ext cx="5274855" cy="49243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xmlns="" id="{C8C2179F-7D0D-4D68-85C1-D16181213302}"/>
              </a:ext>
            </a:extLst>
          </p:cNvPr>
          <p:cNvGrpSpPr/>
          <p:nvPr/>
        </p:nvGrpSpPr>
        <p:grpSpPr>
          <a:xfrm>
            <a:off x="2429506" y="1356883"/>
            <a:ext cx="1393310" cy="1683552"/>
            <a:chOff x="2874956" y="2938458"/>
            <a:chExt cx="1935269" cy="2667412"/>
          </a:xfrm>
        </p:grpSpPr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xmlns="" id="{B167B14D-5D6C-4404-8FC2-143C92EB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74956" y="2938458"/>
              <a:ext cx="1181265" cy="914528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xmlns="" id="{E39DF2C8-20C5-4B36-B251-29733B813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97064" y="3852986"/>
              <a:ext cx="1362265" cy="333422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xmlns="" id="{59E7DAB6-1632-423E-9580-70A99BF04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2022" b="-1"/>
            <a:stretch/>
          </p:blipFill>
          <p:spPr>
            <a:xfrm>
              <a:off x="3249480" y="4181257"/>
              <a:ext cx="1533739" cy="709364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xmlns="" id="{A3FBA025-9358-4820-9DEC-195E0D744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981434" y="4881869"/>
              <a:ext cx="828791" cy="724001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xmlns="" id="{F911FBFF-89C2-4A23-AF2C-7914C1B7B895}"/>
              </a:ext>
            </a:extLst>
          </p:cNvPr>
          <p:cNvGrpSpPr/>
          <p:nvPr/>
        </p:nvGrpSpPr>
        <p:grpSpPr>
          <a:xfrm>
            <a:off x="645665" y="0"/>
            <a:ext cx="11546335" cy="6858000"/>
            <a:chOff x="645665" y="0"/>
            <a:chExt cx="11546335" cy="6858000"/>
          </a:xfrm>
        </p:grpSpPr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xmlns="" id="{818BEEDF-88CB-4B02-8939-866E1957676F}"/>
                </a:ext>
              </a:extLst>
            </p:cNvPr>
            <p:cNvGrpSpPr/>
            <p:nvPr/>
          </p:nvGrpSpPr>
          <p:grpSpPr>
            <a:xfrm>
              <a:off x="645665" y="1994258"/>
              <a:ext cx="2470567" cy="822113"/>
              <a:chOff x="482183" y="1719702"/>
              <a:chExt cx="2470567" cy="822113"/>
            </a:xfrm>
          </p:grpSpPr>
          <p:pic>
            <p:nvPicPr>
              <p:cNvPr id="213" name="Picture 212">
                <a:extLst>
                  <a:ext uri="{FF2B5EF4-FFF2-40B4-BE49-F238E27FC236}">
                    <a16:creationId xmlns:a16="http://schemas.microsoft.com/office/drawing/2014/main" xmlns="" id="{D328782D-A0AE-403A-A3E7-E14B0620D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2183" y="2092305"/>
                <a:ext cx="1271784" cy="449510"/>
              </a:xfrm>
              <a:prstGeom prst="rect">
                <a:avLst/>
              </a:prstGeom>
            </p:spPr>
          </p:pic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xmlns="" id="{B4EEFF96-8150-4A33-A8A9-472EA5EE0C41}"/>
                  </a:ext>
                </a:extLst>
              </p:cNvPr>
              <p:cNvCxnSpPr>
                <a:cxnSpLocks/>
                <a:stCxn id="213" idx="3"/>
              </p:cNvCxnSpPr>
              <p:nvPr/>
            </p:nvCxnSpPr>
            <p:spPr>
              <a:xfrm flipV="1">
                <a:off x="1753967" y="2149938"/>
                <a:ext cx="765938" cy="1671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xmlns="" id="{D4932392-127C-40CE-8ED4-706F4230FC8D}"/>
                  </a:ext>
                </a:extLst>
              </p:cNvPr>
              <p:cNvCxnSpPr>
                <a:cxnSpLocks/>
                <a:stCxn id="213" idx="3"/>
              </p:cNvCxnSpPr>
              <p:nvPr/>
            </p:nvCxnSpPr>
            <p:spPr>
              <a:xfrm>
                <a:off x="1753967" y="2317060"/>
                <a:ext cx="1198783" cy="1671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xmlns="" id="{B8F82F16-0822-4028-A4C5-37C83A58CB67}"/>
                  </a:ext>
                </a:extLst>
              </p:cNvPr>
              <p:cNvCxnSpPr>
                <a:cxnSpLocks/>
                <a:stCxn id="213" idx="3"/>
              </p:cNvCxnSpPr>
              <p:nvPr/>
            </p:nvCxnSpPr>
            <p:spPr>
              <a:xfrm flipV="1">
                <a:off x="1753967" y="1719702"/>
                <a:ext cx="608233" cy="5973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xmlns="" id="{3262C4C1-D3FD-4207-B183-3F90F9F61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487514" y="0"/>
              <a:ext cx="5704486" cy="6858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xmlns="" id="{0ABF4B1C-DC4D-41EA-BDBA-115831BAF543}"/>
              </a:ext>
            </a:extLst>
          </p:cNvPr>
          <p:cNvGrpSpPr/>
          <p:nvPr/>
        </p:nvGrpSpPr>
        <p:grpSpPr>
          <a:xfrm>
            <a:off x="3844345" y="2716457"/>
            <a:ext cx="2351668" cy="3980846"/>
            <a:chOff x="3844345" y="2716457"/>
            <a:chExt cx="2351668" cy="3980846"/>
          </a:xfrm>
        </p:grpSpPr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xmlns="" id="{C6CDFE8A-F64D-40C6-9216-3F0E3CF78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844345" y="2716457"/>
              <a:ext cx="580856" cy="594058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xmlns="" id="{7632B0A0-692A-4681-A79A-01CB9905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486139" y="5429254"/>
              <a:ext cx="709874" cy="1268049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xmlns="" id="{4DEA72D0-A62E-451A-9B2B-4AD192BDD427}"/>
              </a:ext>
            </a:extLst>
          </p:cNvPr>
          <p:cNvGrpSpPr/>
          <p:nvPr/>
        </p:nvGrpSpPr>
        <p:grpSpPr>
          <a:xfrm>
            <a:off x="4320459" y="84797"/>
            <a:ext cx="7769968" cy="6773203"/>
            <a:chOff x="4320459" y="84797"/>
            <a:chExt cx="7769968" cy="6773203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xmlns="" id="{4A35AEBC-E65C-4681-B0B4-8235BD229CB0}"/>
                </a:ext>
              </a:extLst>
            </p:cNvPr>
            <p:cNvGrpSpPr/>
            <p:nvPr/>
          </p:nvGrpSpPr>
          <p:grpSpPr>
            <a:xfrm>
              <a:off x="4320459" y="3142965"/>
              <a:ext cx="3306752" cy="2428494"/>
              <a:chOff x="4301409" y="3133407"/>
              <a:chExt cx="3306752" cy="2428494"/>
            </a:xfrm>
          </p:grpSpPr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xmlns="" id="{029D68B3-3155-4E3F-82D7-775AA147F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91077" y="3894068"/>
                <a:ext cx="1317084" cy="461542"/>
              </a:xfrm>
              <a:prstGeom prst="rect">
                <a:avLst/>
              </a:prstGeom>
            </p:spPr>
          </p:pic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xmlns="" id="{9D8F0F5D-108C-4916-A08C-8FE45DA78B71}"/>
                  </a:ext>
                </a:extLst>
              </p:cNvPr>
              <p:cNvCxnSpPr>
                <a:cxnSpLocks/>
                <a:stCxn id="231" idx="1"/>
              </p:cNvCxnSpPr>
              <p:nvPr/>
            </p:nvCxnSpPr>
            <p:spPr>
              <a:xfrm flipH="1" flipV="1">
                <a:off x="4301409" y="3133407"/>
                <a:ext cx="1989668" cy="9914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xmlns="" id="{A09532DA-D715-4899-A905-574487D431EA}"/>
                  </a:ext>
                </a:extLst>
              </p:cNvPr>
              <p:cNvCxnSpPr>
                <a:cxnSpLocks/>
                <a:stCxn id="231" idx="1"/>
              </p:cNvCxnSpPr>
              <p:nvPr/>
            </p:nvCxnSpPr>
            <p:spPr>
              <a:xfrm flipH="1">
                <a:off x="5821961" y="4124839"/>
                <a:ext cx="469116" cy="14370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xmlns="" id="{37E177C1-C600-4C8A-B3ED-430547B18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50445" y="84797"/>
              <a:ext cx="3839982" cy="329786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xmlns="" id="{F2A6B237-4782-4B1F-A874-37AA1CD3B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815754" y="3281000"/>
              <a:ext cx="2914081" cy="3577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xmlns="" id="{81CC14E5-65A4-4347-ACAC-C7FE9D21C83A}"/>
              </a:ext>
            </a:extLst>
          </p:cNvPr>
          <p:cNvGrpSpPr/>
          <p:nvPr/>
        </p:nvGrpSpPr>
        <p:grpSpPr>
          <a:xfrm>
            <a:off x="3681540" y="604508"/>
            <a:ext cx="1324158" cy="5006683"/>
            <a:chOff x="3681540" y="604508"/>
            <a:chExt cx="1324158" cy="5006683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xmlns="" id="{B5BB1AAC-DD59-476F-A125-6243FC5AC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240415" y="604508"/>
              <a:ext cx="765283" cy="557126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xmlns="" id="{8E33ED84-BDB3-4676-A708-6AF04F32A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681540" y="5038724"/>
              <a:ext cx="696916" cy="572467"/>
            </a:xfrm>
            <a:prstGeom prst="rect">
              <a:avLst/>
            </a:prstGeom>
          </p:spPr>
        </p:pic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xmlns="" id="{497289BA-72E7-4C81-98C8-3822D2A1F673}"/>
              </a:ext>
            </a:extLst>
          </p:cNvPr>
          <p:cNvGrpSpPr/>
          <p:nvPr/>
        </p:nvGrpSpPr>
        <p:grpSpPr>
          <a:xfrm>
            <a:off x="4409358" y="99294"/>
            <a:ext cx="7764458" cy="6608122"/>
            <a:chOff x="4409358" y="99294"/>
            <a:chExt cx="7764458" cy="660812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xmlns="" id="{EE626072-4C90-43F4-8E44-D19D81B379FB}"/>
                </a:ext>
              </a:extLst>
            </p:cNvPr>
            <p:cNvGrpSpPr/>
            <p:nvPr/>
          </p:nvGrpSpPr>
          <p:grpSpPr>
            <a:xfrm>
              <a:off x="4409358" y="1069181"/>
              <a:ext cx="2864106" cy="3976795"/>
              <a:chOff x="4409358" y="1069181"/>
              <a:chExt cx="2864106" cy="3976795"/>
            </a:xfrm>
          </p:grpSpPr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xmlns="" id="{92F95C02-EAB4-4C8A-9A9A-E286FBBA7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35778" y="2679393"/>
                <a:ext cx="1537686" cy="519308"/>
              </a:xfrm>
              <a:prstGeom prst="rect">
                <a:avLst/>
              </a:prstGeom>
            </p:spPr>
          </p:pic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xmlns="" id="{36C52BF1-FEEF-4C33-9B77-A425CE35B0DC}"/>
                  </a:ext>
                </a:extLst>
              </p:cNvPr>
              <p:cNvCxnSpPr>
                <a:cxnSpLocks/>
                <a:stCxn id="241" idx="1"/>
              </p:cNvCxnSpPr>
              <p:nvPr/>
            </p:nvCxnSpPr>
            <p:spPr>
              <a:xfrm flipH="1">
                <a:off x="4409358" y="2939047"/>
                <a:ext cx="1326420" cy="21069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xmlns="" id="{072F09EF-FE86-4834-9FC7-04B48A45FBC8}"/>
                  </a:ext>
                </a:extLst>
              </p:cNvPr>
              <p:cNvCxnSpPr>
                <a:cxnSpLocks/>
                <a:stCxn id="241" idx="1"/>
              </p:cNvCxnSpPr>
              <p:nvPr/>
            </p:nvCxnSpPr>
            <p:spPr>
              <a:xfrm flipH="1" flipV="1">
                <a:off x="4783410" y="1069181"/>
                <a:ext cx="952368" cy="18698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xmlns="" id="{D6697E04-E84B-405C-BFE3-54A2E6CEB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7449068" y="99294"/>
              <a:ext cx="4621758" cy="341996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xmlns="" id="{5A68B0FF-E940-4145-91D1-6B9EEECD0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8113137" y="3594413"/>
              <a:ext cx="4060679" cy="311300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xmlns="" id="{728AC333-9CAA-4F19-929B-7D7F00E194A7}"/>
              </a:ext>
            </a:extLst>
          </p:cNvPr>
          <p:cNvGrpSpPr/>
          <p:nvPr/>
        </p:nvGrpSpPr>
        <p:grpSpPr>
          <a:xfrm>
            <a:off x="2012379" y="236393"/>
            <a:ext cx="1058202" cy="941116"/>
            <a:chOff x="2012379" y="236393"/>
            <a:chExt cx="1058202" cy="941116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xmlns="" id="{2A4D1B98-D791-41F4-9854-03BD595E5337}"/>
                </a:ext>
              </a:extLst>
            </p:cNvPr>
            <p:cNvGrpSpPr/>
            <p:nvPr/>
          </p:nvGrpSpPr>
          <p:grpSpPr>
            <a:xfrm>
              <a:off x="2458171" y="236393"/>
              <a:ext cx="612410" cy="515761"/>
              <a:chOff x="2561042" y="5117660"/>
              <a:chExt cx="817620" cy="781159"/>
            </a:xfrm>
          </p:grpSpPr>
          <p:pic>
            <p:nvPicPr>
              <p:cNvPr id="244" name="Picture 243">
                <a:extLst>
                  <a:ext uri="{FF2B5EF4-FFF2-40B4-BE49-F238E27FC236}">
                    <a16:creationId xmlns:a16="http://schemas.microsoft.com/office/drawing/2014/main" xmlns="" id="{D6B52BFD-18AC-4763-B7ED-5CB702610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61042" y="5117660"/>
                <a:ext cx="409632" cy="781159"/>
              </a:xfrm>
              <a:prstGeom prst="rect">
                <a:avLst/>
              </a:prstGeom>
            </p:spPr>
          </p:pic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xmlns="" id="{4520A3C9-50E4-4D82-8D9E-F0E654504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59504" y="5611191"/>
                <a:ext cx="419158" cy="238158"/>
              </a:xfrm>
              <a:prstGeom prst="rect">
                <a:avLst/>
              </a:prstGeom>
            </p:spPr>
          </p:pic>
        </p:grp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xmlns="" id="{8D799529-9C59-4781-A274-9F04E0FC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2012379" y="917575"/>
              <a:ext cx="252714" cy="259934"/>
            </a:xfrm>
            <a:prstGeom prst="rect">
              <a:avLst/>
            </a:prstGeom>
          </p:spPr>
        </p:pic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xmlns="" id="{75CDE402-D6BE-45C5-BE62-844AA832853A}"/>
              </a:ext>
            </a:extLst>
          </p:cNvPr>
          <p:cNvGrpSpPr/>
          <p:nvPr/>
        </p:nvGrpSpPr>
        <p:grpSpPr>
          <a:xfrm>
            <a:off x="740980" y="84797"/>
            <a:ext cx="11384796" cy="6243244"/>
            <a:chOff x="740980" y="12311"/>
            <a:chExt cx="11384796" cy="6243244"/>
          </a:xfrm>
        </p:grpSpPr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xmlns="" id="{B9FFD251-0EEA-41B6-A858-1A2786DC6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740980" y="129312"/>
              <a:ext cx="1249888" cy="404678"/>
            </a:xfrm>
            <a:prstGeom prst="rect">
              <a:avLst/>
            </a:prstGeom>
          </p:spPr>
        </p:pic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xmlns="" id="{177076BE-47B8-48C3-9ED9-ADCD6BA86886}"/>
                </a:ext>
              </a:extLst>
            </p:cNvPr>
            <p:cNvCxnSpPr>
              <a:cxnSpLocks/>
              <a:stCxn id="250" idx="2"/>
            </p:cNvCxnSpPr>
            <p:nvPr/>
          </p:nvCxnSpPr>
          <p:spPr>
            <a:xfrm>
              <a:off x="1365924" y="533990"/>
              <a:ext cx="774112" cy="3781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xmlns="" id="{EADA4A51-DF22-4231-BC7B-85868A0B74A9}"/>
                </a:ext>
              </a:extLst>
            </p:cNvPr>
            <p:cNvCxnSpPr>
              <a:cxnSpLocks/>
              <a:stCxn id="250" idx="3"/>
            </p:cNvCxnSpPr>
            <p:nvPr/>
          </p:nvCxnSpPr>
          <p:spPr>
            <a:xfrm>
              <a:off x="1990868" y="331651"/>
              <a:ext cx="321020" cy="31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xmlns="" id="{5CC00E29-20D7-4A14-9FC5-BBAD45C19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135721" y="12311"/>
              <a:ext cx="5990055" cy="38457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xmlns="" id="{9DDBC0A8-A8AD-43CB-9F87-8430F5000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7595895" y="4064499"/>
              <a:ext cx="2676899" cy="21910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0448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598D2-818E-4443-83E9-2762C70F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66318"/>
            <a:ext cx="9905998" cy="1478570"/>
          </a:xfrm>
        </p:spPr>
        <p:txBody>
          <a:bodyPr/>
          <a:lstStyle/>
          <a:p>
            <a:pPr algn="ctr"/>
            <a:r>
              <a:rPr lang="en-SG" dirty="0"/>
              <a:t>Findings and Observations</a:t>
            </a:r>
          </a:p>
        </p:txBody>
      </p:sp>
    </p:spTree>
    <p:extLst>
      <p:ext uri="{BB962C8B-B14F-4D97-AF65-F5344CB8AC3E}">
        <p14:creationId xmlns:p14="http://schemas.microsoft.com/office/powerpoint/2010/main" val="259906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650" y="18443"/>
            <a:ext cx="9791700" cy="1134082"/>
          </a:xfrm>
        </p:spPr>
        <p:txBody>
          <a:bodyPr>
            <a:normAutofit/>
          </a:bodyPr>
          <a:lstStyle/>
          <a:p>
            <a:r>
              <a:rPr lang="en-SG" u="sng" dirty="0"/>
              <a:t>Mosquitoes as WNV Vectors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60DD899-29C3-403A-A6D2-1C95CD8C11F4}"/>
              </a:ext>
            </a:extLst>
          </p:cNvPr>
          <p:cNvSpPr txBox="1">
            <a:spLocks/>
          </p:cNvSpPr>
          <p:nvPr/>
        </p:nvSpPr>
        <p:spPr>
          <a:xfrm>
            <a:off x="1136650" y="1152526"/>
            <a:ext cx="3895351" cy="2370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WNV Mosquitoes</a:t>
            </a:r>
          </a:p>
          <a:p>
            <a:pPr lvl="1" fontAlgn="base"/>
            <a:r>
              <a:rPr lang="en-US" sz="2200" dirty="0">
                <a:solidFill>
                  <a:srgbClr val="FFFF00"/>
                </a:solidFill>
              </a:rPr>
              <a:t>Culex </a:t>
            </a:r>
            <a:r>
              <a:rPr lang="en-US" sz="2200" dirty="0" err="1">
                <a:solidFill>
                  <a:srgbClr val="FFFF00"/>
                </a:solidFill>
              </a:rPr>
              <a:t>Pipiens</a:t>
            </a:r>
            <a:r>
              <a:rPr lang="en-US" sz="2200" dirty="0">
                <a:solidFill>
                  <a:srgbClr val="FFFF00"/>
                </a:solidFill>
              </a:rPr>
              <a:t> - higher occurrence rate observed</a:t>
            </a:r>
          </a:p>
          <a:p>
            <a:pPr lvl="1" fontAlgn="base"/>
            <a:r>
              <a:rPr lang="en-US" sz="2200" dirty="0"/>
              <a:t>Other Culex mosquitoes less active in same period</a:t>
            </a:r>
            <a:endParaRPr lang="en-US" dirty="0"/>
          </a:p>
        </p:txBody>
      </p:sp>
      <p:pic>
        <p:nvPicPr>
          <p:cNvPr id="1026" name="Picture 2" descr="https://gm1.ggpht.com/SeP7YhqsgN2sSxjxVXnC8VpTMWAP9gDvkQAbvjwtbqqt0dr99B1DY6M6FlkFOzTUDBhrr3_YOmYc5nG_L4ztje8IX5mrSOEED8iAima01A2x_nb67tvbNrVOWfnri2W-U6uhOhbZu0jO9-UcqN9FA9H9Vk-qoREiBlpZC_hBPv2Xm8ZZQ2My0bhiTJtyePoT-737C29pthsAm7O0XCBrCjXk3VjRFvlSyIlIJ8Jo_ms5YCPq3LWXLQAIYHJUGgV-emeVeuebBbfGNy9cCUsj6RVSndB7YeCUC_Z2iJgSA1Z2V2k08srENHdDfpi0gwrbxFWtyVHpk2OsKIb3wCWKCR16cuequ7UIsWxYaARKQz3xuGLXhLZt5sEkWVdb3KqARdRXO4PPhVUaKl2DVhZTyRV7y5HI80noKKxcJvYtUDcgFVip-KqlOPXpXoxcz-yp5oYW1nr-3GcZy4QxIXeZUhToNIKNJYa1rzGhrzNRwYFDjQGrmrJBCihkFdYV0ka7hhzDysjM75Je_QYYf7hcGNso387xaFKqsOWTq59uCfWKcFf7nDiAl9Gn3Pygk49_EqCO8nbgt16tyr_tIIhHKM1tVZvQW42r-89ZuBxTbCe_6HLbLriC4R954BiG3RAosOzhxgQHjPlvea3Fsmc5PG4RNpA85x3rLeDv_2fqnBsVh3x4soESvswhYK-3uX6ZSV3qeSG2u6EsLmIylloC18zXaotqrOWhxQ5R=s0-l75-ft-l75-ft">
            <a:extLst>
              <a:ext uri="{FF2B5EF4-FFF2-40B4-BE49-F238E27FC236}">
                <a16:creationId xmlns:a16="http://schemas.microsoft.com/office/drawing/2014/main" xmlns="" id="{DD697C49-9688-4C84-B3C4-2D95C089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01" y="1085289"/>
            <a:ext cx="61055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6F629CA-D535-48B4-894A-1B440FE2E6A6}"/>
              </a:ext>
            </a:extLst>
          </p:cNvPr>
          <p:cNvSpPr txBox="1"/>
          <p:nvPr/>
        </p:nvSpPr>
        <p:spPr>
          <a:xfrm>
            <a:off x="759760" y="4471147"/>
            <a:ext cx="577369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Culex </a:t>
            </a:r>
            <a:r>
              <a:rPr lang="en-US" sz="2400" dirty="0" err="1"/>
              <a:t>Pipiens</a:t>
            </a:r>
            <a:r>
              <a:rPr lang="en-US" sz="2400" dirty="0"/>
              <a:t> &amp; </a:t>
            </a:r>
            <a:r>
              <a:rPr lang="en-US" sz="2400" dirty="0" err="1"/>
              <a:t>Restuans</a:t>
            </a:r>
            <a:endParaRPr lang="en-US" sz="2400" dirty="0"/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Same genus, high physical similarity</a:t>
            </a:r>
          </a:p>
          <a:p>
            <a:pPr marL="1257300" lvl="2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Differentiating traits don’t always appear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5334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650" y="18443"/>
            <a:ext cx="9791700" cy="1134082"/>
          </a:xfrm>
        </p:spPr>
        <p:txBody>
          <a:bodyPr>
            <a:normAutofit/>
          </a:bodyPr>
          <a:lstStyle/>
          <a:p>
            <a:r>
              <a:rPr lang="en-SG" u="sng" dirty="0"/>
              <a:t>Mosquito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CCFEFF-81E1-4E2B-84E1-AA314D2B9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1422400"/>
            <a:ext cx="10464800" cy="4762500"/>
          </a:xfrm>
        </p:spPr>
        <p:txBody>
          <a:bodyPr>
            <a:normAutofit/>
          </a:bodyPr>
          <a:lstStyle/>
          <a:p>
            <a:pPr fontAlgn="base"/>
            <a:endParaRPr lang="en-SG" dirty="0"/>
          </a:p>
          <a:p>
            <a:pPr marL="0" indent="0">
              <a:buNone/>
            </a:pPr>
            <a:endParaRPr lang="en-US" dirty="0"/>
          </a:p>
          <a:p>
            <a:endParaRPr lang="en-S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60DD899-29C3-403A-A6D2-1C95CD8C11F4}"/>
              </a:ext>
            </a:extLst>
          </p:cNvPr>
          <p:cNvSpPr txBox="1">
            <a:spLocks/>
          </p:cNvSpPr>
          <p:nvPr/>
        </p:nvSpPr>
        <p:spPr>
          <a:xfrm>
            <a:off x="1241425" y="1152525"/>
            <a:ext cx="10464800" cy="54171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Mosquito season starts in the summer (</a:t>
            </a:r>
            <a:r>
              <a:rPr lang="en-US" dirty="0">
                <a:solidFill>
                  <a:srgbClr val="FFFF00"/>
                </a:solidFill>
              </a:rPr>
              <a:t>early July</a:t>
            </a:r>
            <a:r>
              <a:rPr lang="en-US" dirty="0"/>
              <a:t>) and continues through fall (</a:t>
            </a:r>
            <a:r>
              <a:rPr lang="en-US" dirty="0">
                <a:solidFill>
                  <a:srgbClr val="FFFF00"/>
                </a:solidFill>
              </a:rPr>
              <a:t>late September</a:t>
            </a:r>
            <a:r>
              <a:rPr lang="en-US" dirty="0"/>
              <a:t>)</a:t>
            </a:r>
          </a:p>
          <a:p>
            <a:pPr lvl="0"/>
            <a:r>
              <a:rPr lang="en-SG" dirty="0"/>
              <a:t>Female adult can lay up to </a:t>
            </a:r>
            <a:r>
              <a:rPr lang="en-SG" dirty="0">
                <a:solidFill>
                  <a:srgbClr val="FFFF00"/>
                </a:solidFill>
              </a:rPr>
              <a:t>100 eggs at a time</a:t>
            </a:r>
            <a:r>
              <a:rPr lang="en-SG" dirty="0"/>
              <a:t>; usually from early sprint to late fall</a:t>
            </a:r>
          </a:p>
          <a:p>
            <a:pPr fontAlgn="base"/>
            <a:r>
              <a:rPr lang="en-SG" dirty="0"/>
              <a:t>4 phases of Mosquito development:</a:t>
            </a:r>
          </a:p>
          <a:p>
            <a:pPr lvl="1"/>
            <a:r>
              <a:rPr lang="en-SG" dirty="0"/>
              <a:t>From egg to larva: </a:t>
            </a:r>
            <a:r>
              <a:rPr lang="en-SG" dirty="0">
                <a:solidFill>
                  <a:srgbClr val="FFFF00"/>
                </a:solidFill>
              </a:rPr>
              <a:t>1 – 2 </a:t>
            </a:r>
            <a:r>
              <a:rPr lang="en-SG" dirty="0"/>
              <a:t>days</a:t>
            </a:r>
          </a:p>
          <a:p>
            <a:pPr lvl="1"/>
            <a:r>
              <a:rPr lang="en-SG" dirty="0"/>
              <a:t>From larva to Pupa: </a:t>
            </a:r>
            <a:r>
              <a:rPr lang="en-SG" dirty="0">
                <a:solidFill>
                  <a:srgbClr val="FFFF00"/>
                </a:solidFill>
              </a:rPr>
              <a:t>5 – 7 </a:t>
            </a:r>
            <a:r>
              <a:rPr lang="en-SG" dirty="0"/>
              <a:t>days</a:t>
            </a:r>
          </a:p>
          <a:p>
            <a:pPr lvl="1"/>
            <a:r>
              <a:rPr lang="en-SG" dirty="0"/>
              <a:t>From Pupa to adult: </a:t>
            </a:r>
            <a:r>
              <a:rPr lang="en-SG" dirty="0">
                <a:solidFill>
                  <a:srgbClr val="FFFF00"/>
                </a:solidFill>
              </a:rPr>
              <a:t>2 - 3 </a:t>
            </a:r>
            <a:r>
              <a:rPr lang="en-SG" dirty="0"/>
              <a:t>days</a:t>
            </a:r>
          </a:p>
          <a:p>
            <a:pPr lvl="1"/>
            <a:r>
              <a:rPr lang="en-SG" dirty="0"/>
              <a:t>Egg to adult: </a:t>
            </a:r>
            <a:r>
              <a:rPr lang="en-SG" b="1" dirty="0">
                <a:solidFill>
                  <a:srgbClr val="FFFF00"/>
                </a:solidFill>
              </a:rPr>
              <a:t>12</a:t>
            </a:r>
            <a:r>
              <a:rPr lang="en-SG" dirty="0">
                <a:solidFill>
                  <a:srgbClr val="FFFF00"/>
                </a:solidFill>
              </a:rPr>
              <a:t> </a:t>
            </a:r>
            <a:r>
              <a:rPr lang="en-SG" dirty="0"/>
              <a:t>days approx.</a:t>
            </a:r>
          </a:p>
          <a:p>
            <a:r>
              <a:rPr lang="en-SG" dirty="0"/>
              <a:t>Mosquito lifespan:</a:t>
            </a:r>
          </a:p>
          <a:p>
            <a:pPr lvl="1"/>
            <a:r>
              <a:rPr lang="en-SG" dirty="0"/>
              <a:t>Adult Male : </a:t>
            </a:r>
            <a:r>
              <a:rPr lang="en-SG" dirty="0">
                <a:solidFill>
                  <a:srgbClr val="FFFF00"/>
                </a:solidFill>
              </a:rPr>
              <a:t>10 days</a:t>
            </a:r>
          </a:p>
          <a:p>
            <a:pPr lvl="1"/>
            <a:r>
              <a:rPr lang="en-SG" dirty="0"/>
              <a:t>Adult Female : </a:t>
            </a:r>
            <a:r>
              <a:rPr lang="en-SG" dirty="0">
                <a:solidFill>
                  <a:srgbClr val="FFFF00"/>
                </a:solidFill>
              </a:rPr>
              <a:t>42 – 56 days</a:t>
            </a:r>
          </a:p>
          <a:p>
            <a:endParaRPr lang="en-SG" dirty="0"/>
          </a:p>
          <a:p>
            <a:pPr lvl="1" fontAlgn="base"/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193F7BE-7146-4286-A895-DE50D289B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493" y="3429000"/>
            <a:ext cx="3971082" cy="27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00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18715-6C34-46E4-8478-EE086D1C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2" y="180369"/>
            <a:ext cx="11163298" cy="927744"/>
          </a:xfrm>
        </p:spPr>
        <p:txBody>
          <a:bodyPr>
            <a:noAutofit/>
          </a:bodyPr>
          <a:lstStyle/>
          <a:p>
            <a:r>
              <a:rPr lang="en-US" sz="2000" b="1" dirty="0"/>
              <a:t>Comparison of the trend for </a:t>
            </a:r>
            <a:br>
              <a:rPr lang="en-US" sz="2000" b="1" dirty="0"/>
            </a:br>
            <a:r>
              <a:rPr lang="en-US" sz="2000" b="1" dirty="0"/>
              <a:t>average precipitation and average number of mosquitos over time  </a:t>
            </a:r>
            <a:br>
              <a:rPr lang="en-US" sz="2000" b="1" dirty="0"/>
            </a:br>
            <a:endParaRPr lang="en-SG" sz="2000" dirty="0"/>
          </a:p>
        </p:txBody>
      </p:sp>
      <p:pic>
        <p:nvPicPr>
          <p:cNvPr id="4" name="Picture 3" descr="Screen Shot 2019-07-03 at 11.43.49 PM.png">
            <a:extLst>
              <a:ext uri="{FF2B5EF4-FFF2-40B4-BE49-F238E27FC236}">
                <a16:creationId xmlns:a16="http://schemas.microsoft.com/office/drawing/2014/main" xmlns="" id="{D7820F0E-32E9-4616-9007-8BDE0DC4B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61" y="955712"/>
            <a:ext cx="8210550" cy="4270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4CF753-5C4C-4B24-9B47-99CD6DB25BD2}"/>
              </a:ext>
            </a:extLst>
          </p:cNvPr>
          <p:cNvSpPr txBox="1"/>
          <p:nvPr/>
        </p:nvSpPr>
        <p:spPr>
          <a:xfrm>
            <a:off x="1691661" y="5518370"/>
            <a:ext cx="9585939" cy="927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 </a:t>
            </a:r>
            <a:r>
              <a:rPr lang="en-US" b="1" dirty="0"/>
              <a:t>mosquitoes</a:t>
            </a:r>
            <a:r>
              <a:rPr lang="en-US" dirty="0"/>
              <a:t> lay “dry eggs” that need water to activate them and cause them to hatch. Lots of </a:t>
            </a:r>
            <a:r>
              <a:rPr lang="en-US" b="1" dirty="0"/>
              <a:t>mosquito</a:t>
            </a:r>
            <a:r>
              <a:rPr lang="en-US" dirty="0"/>
              <a:t> eggs hang out on the inside walls of containers waiting to be hatched into action by a passing </a:t>
            </a:r>
            <a:r>
              <a:rPr lang="en-US" b="1" dirty="0"/>
              <a:t>rain</a:t>
            </a:r>
            <a:r>
              <a:rPr lang="en-US" dirty="0"/>
              <a:t> shower.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495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56B4A-FF46-4701-9070-7272317C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56591"/>
            <a:ext cx="9905998" cy="610207"/>
          </a:xfrm>
        </p:spPr>
        <p:txBody>
          <a:bodyPr/>
          <a:lstStyle/>
          <a:p>
            <a:r>
              <a:rPr lang="en-SG" dirty="0"/>
              <a:t>Project members*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2AC81AFE-EEB0-4D9E-A41F-4C2353B9E7BE}"/>
              </a:ext>
            </a:extLst>
          </p:cNvPr>
          <p:cNvSpPr txBox="1">
            <a:spLocks/>
          </p:cNvSpPr>
          <p:nvPr/>
        </p:nvSpPr>
        <p:spPr>
          <a:xfrm>
            <a:off x="2653239" y="3493021"/>
            <a:ext cx="2982914" cy="610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Alfred Tang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42BB7C98-6E72-4810-8814-057F139EE096}"/>
              </a:ext>
            </a:extLst>
          </p:cNvPr>
          <p:cNvSpPr txBox="1">
            <a:spLocks/>
          </p:cNvSpPr>
          <p:nvPr/>
        </p:nvSpPr>
        <p:spPr>
          <a:xfrm>
            <a:off x="2955924" y="5791202"/>
            <a:ext cx="5038725" cy="610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sz="1800" i="1" dirty="0"/>
              <a:t>* No specific order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E9694CF7-4B3D-42EA-9F99-F82B56271BE6}"/>
              </a:ext>
            </a:extLst>
          </p:cNvPr>
          <p:cNvSpPr txBox="1">
            <a:spLocks/>
          </p:cNvSpPr>
          <p:nvPr/>
        </p:nvSpPr>
        <p:spPr>
          <a:xfrm>
            <a:off x="3282683" y="2584741"/>
            <a:ext cx="2982914" cy="610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Chow Mun Yang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15B8CD7C-FF98-4490-99E6-6CDCF7253ABC}"/>
              </a:ext>
            </a:extLst>
          </p:cNvPr>
          <p:cNvSpPr txBox="1">
            <a:spLocks/>
          </p:cNvSpPr>
          <p:nvPr/>
        </p:nvSpPr>
        <p:spPr>
          <a:xfrm>
            <a:off x="5870574" y="3187917"/>
            <a:ext cx="2982914" cy="610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Ferdi Garcia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320AE0AA-1C0B-45A1-8B17-DA126B6B5503}"/>
              </a:ext>
            </a:extLst>
          </p:cNvPr>
          <p:cNvSpPr txBox="1">
            <a:spLocks/>
          </p:cNvSpPr>
          <p:nvPr/>
        </p:nvSpPr>
        <p:spPr>
          <a:xfrm>
            <a:off x="6994528" y="2173165"/>
            <a:ext cx="2982914" cy="610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Jay Lee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3D94527B-CD78-46D1-ABCF-A709A647359F}"/>
              </a:ext>
            </a:extLst>
          </p:cNvPr>
          <p:cNvSpPr txBox="1">
            <a:spLocks/>
          </p:cNvSpPr>
          <p:nvPr/>
        </p:nvSpPr>
        <p:spPr>
          <a:xfrm>
            <a:off x="4774140" y="1945173"/>
            <a:ext cx="2982914" cy="610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Michael Xiao</a:t>
            </a:r>
          </a:p>
        </p:txBody>
      </p:sp>
    </p:spTree>
    <p:extLst>
      <p:ext uri="{BB962C8B-B14F-4D97-AF65-F5344CB8AC3E}">
        <p14:creationId xmlns:p14="http://schemas.microsoft.com/office/powerpoint/2010/main" val="3975413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18715-6C34-46E4-8478-EE086D1C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2" y="180369"/>
            <a:ext cx="11163298" cy="927744"/>
          </a:xfrm>
        </p:spPr>
        <p:txBody>
          <a:bodyPr>
            <a:noAutofit/>
          </a:bodyPr>
          <a:lstStyle/>
          <a:p>
            <a:r>
              <a:rPr lang="en-US" sz="2000" b="1" dirty="0"/>
              <a:t>Comparison of the trend for </a:t>
            </a:r>
            <a:br>
              <a:rPr lang="en-US" sz="2000" b="1" dirty="0"/>
            </a:br>
            <a:r>
              <a:rPr lang="en-US" sz="2000" b="1" dirty="0"/>
              <a:t>average temperature and average number of mosquitos over time  </a:t>
            </a:r>
            <a:br>
              <a:rPr lang="en-US" sz="2000" b="1" dirty="0"/>
            </a:br>
            <a:endParaRPr lang="en-SG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4CF753-5C4C-4B24-9B47-99CD6DB25BD2}"/>
              </a:ext>
            </a:extLst>
          </p:cNvPr>
          <p:cNvSpPr txBox="1"/>
          <p:nvPr/>
        </p:nvSpPr>
        <p:spPr>
          <a:xfrm>
            <a:off x="1691661" y="5518370"/>
            <a:ext cx="9585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Mosquitoes</a:t>
            </a:r>
            <a:r>
              <a:rPr lang="en-US" dirty="0"/>
              <a:t> love </a:t>
            </a:r>
            <a:r>
              <a:rPr lang="en-US" b="1" dirty="0"/>
              <a:t>warm</a:t>
            </a:r>
            <a:r>
              <a:rPr lang="en-US" dirty="0"/>
              <a:t> climates, they are active once temperatures are consistently above 10 degrees, but activity tends to peak when the temperature is 26 degrees Celsius and above.</a:t>
            </a:r>
            <a:endParaRPr lang="en-SG" dirty="0"/>
          </a:p>
        </p:txBody>
      </p:sp>
      <p:pic>
        <p:nvPicPr>
          <p:cNvPr id="5" name="Content Placeholder 3" descr="Screen Shot 2019-07-03 at 11.44.06 PM.png">
            <a:extLst>
              <a:ext uri="{FF2B5EF4-FFF2-40B4-BE49-F238E27FC236}">
                <a16:creationId xmlns:a16="http://schemas.microsoft.com/office/drawing/2014/main" xmlns="" id="{8C89EDE3-51DA-48F9-A41C-DEC2867EB5A3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2975"/>
          <a:stretch>
            <a:fillRect/>
          </a:stretch>
        </p:blipFill>
        <p:spPr>
          <a:xfrm>
            <a:off x="2012135" y="901877"/>
            <a:ext cx="7797800" cy="428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42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650" y="0"/>
            <a:ext cx="9791700" cy="1134082"/>
          </a:xfrm>
        </p:spPr>
        <p:txBody>
          <a:bodyPr>
            <a:normAutofit/>
          </a:bodyPr>
          <a:lstStyle/>
          <a:p>
            <a:r>
              <a:rPr lang="en-SG" u="sng" dirty="0"/>
              <a:t>Mosquito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CCFEFF-81E1-4E2B-84E1-AA314D2B9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1422400"/>
            <a:ext cx="10464800" cy="4762500"/>
          </a:xfrm>
        </p:spPr>
        <p:txBody>
          <a:bodyPr>
            <a:normAutofit/>
          </a:bodyPr>
          <a:lstStyle/>
          <a:p>
            <a:pPr fontAlgn="base"/>
            <a:endParaRPr lang="en-SG" dirty="0"/>
          </a:p>
          <a:p>
            <a:pPr marL="0" indent="0">
              <a:buNone/>
            </a:pPr>
            <a:endParaRPr lang="en-US" dirty="0"/>
          </a:p>
          <a:p>
            <a:endParaRPr lang="en-S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60DD899-29C3-403A-A6D2-1C95CD8C11F4}"/>
              </a:ext>
            </a:extLst>
          </p:cNvPr>
          <p:cNvSpPr txBox="1">
            <a:spLocks/>
          </p:cNvSpPr>
          <p:nvPr/>
        </p:nvSpPr>
        <p:spPr>
          <a:xfrm>
            <a:off x="1136650" y="1240141"/>
            <a:ext cx="10741025" cy="54362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SG" u="sng" dirty="0"/>
              <a:t>Underlying philosophy</a:t>
            </a:r>
            <a:r>
              <a:rPr lang="en-SG" dirty="0"/>
              <a:t>:  greatest control impact on mosquito populations will occur when they are </a:t>
            </a:r>
            <a:r>
              <a:rPr lang="en-SG" i="1" dirty="0">
                <a:solidFill>
                  <a:srgbClr val="FFFF00"/>
                </a:solidFill>
              </a:rPr>
              <a:t>concentrated, immobile</a:t>
            </a:r>
            <a:r>
              <a:rPr lang="en-SG" dirty="0">
                <a:solidFill>
                  <a:srgbClr val="FFFF00"/>
                </a:solidFill>
              </a:rPr>
              <a:t> and </a:t>
            </a:r>
            <a:r>
              <a:rPr lang="en-SG" i="1" dirty="0">
                <a:solidFill>
                  <a:srgbClr val="FFFF00"/>
                </a:solidFill>
              </a:rPr>
              <a:t>accessible</a:t>
            </a:r>
            <a:r>
              <a:rPr lang="en-SG" dirty="0"/>
              <a:t>. </a:t>
            </a:r>
          </a:p>
          <a:p>
            <a:pPr fontAlgn="base"/>
            <a:endParaRPr lang="en-SG" dirty="0"/>
          </a:p>
          <a:p>
            <a:pPr fontAlgn="base"/>
            <a:r>
              <a:rPr lang="en-US" dirty="0"/>
              <a:t>Most mosquitoes can fly no more than about 1 to 3 miles (1.6km to 4.8km).</a:t>
            </a:r>
          </a:p>
          <a:p>
            <a:pPr fontAlgn="base"/>
            <a:r>
              <a:rPr lang="en-US" dirty="0"/>
              <a:t>Mosquitoes often stay within several hundred feet of where they were hatched. </a:t>
            </a:r>
          </a:p>
          <a:p>
            <a:pPr lvl="1" fontAlgn="base"/>
            <a:r>
              <a:rPr lang="en-SG" dirty="0"/>
              <a:t>3 feet ~ 1 metre</a:t>
            </a:r>
          </a:p>
          <a:p>
            <a:pPr fontAlgn="base"/>
            <a:endParaRPr lang="en-SG" dirty="0"/>
          </a:p>
          <a:p>
            <a:pPr fontAlgn="base"/>
            <a:r>
              <a:rPr lang="en-SG" u="sng" dirty="0">
                <a:solidFill>
                  <a:srgbClr val="FFFF00"/>
                </a:solidFill>
              </a:rPr>
              <a:t>Larvicides</a:t>
            </a:r>
            <a:r>
              <a:rPr lang="en-SG" dirty="0"/>
              <a:t>  - For larvae in standing water</a:t>
            </a:r>
          </a:p>
          <a:p>
            <a:pPr lvl="1" fontAlgn="base"/>
            <a:r>
              <a:rPr lang="en-SG" dirty="0"/>
              <a:t>Can target only mosquito breeding sites</a:t>
            </a:r>
          </a:p>
          <a:p>
            <a:pPr lvl="1" fontAlgn="base"/>
            <a:r>
              <a:rPr lang="en-SG" dirty="0"/>
              <a:t>Less impact on environment</a:t>
            </a:r>
          </a:p>
          <a:p>
            <a:pPr lvl="1" fontAlgn="base"/>
            <a:r>
              <a:rPr lang="en-SG" dirty="0"/>
              <a:t>Effectivity up to </a:t>
            </a:r>
            <a:r>
              <a:rPr lang="en-SG" dirty="0">
                <a:solidFill>
                  <a:srgbClr val="FFFF00"/>
                </a:solidFill>
              </a:rPr>
              <a:t>1 month </a:t>
            </a:r>
            <a:r>
              <a:rPr lang="en-SG" dirty="0"/>
              <a:t>after application</a:t>
            </a:r>
          </a:p>
          <a:p>
            <a:pPr fontAlgn="base"/>
            <a:endParaRPr lang="en-SG" dirty="0"/>
          </a:p>
          <a:p>
            <a:pPr lvl="1" fontAlgn="base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2707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650" y="0"/>
            <a:ext cx="9791700" cy="1134082"/>
          </a:xfrm>
        </p:spPr>
        <p:txBody>
          <a:bodyPr>
            <a:normAutofit/>
          </a:bodyPr>
          <a:lstStyle/>
          <a:p>
            <a:r>
              <a:rPr lang="en-SG" u="sng" dirty="0"/>
              <a:t>Mosquito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CCFEFF-81E1-4E2B-84E1-AA314D2B9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1422400"/>
            <a:ext cx="10464800" cy="4762500"/>
          </a:xfrm>
        </p:spPr>
        <p:txBody>
          <a:bodyPr>
            <a:normAutofit/>
          </a:bodyPr>
          <a:lstStyle/>
          <a:p>
            <a:pPr fontAlgn="base"/>
            <a:endParaRPr lang="en-SG" dirty="0"/>
          </a:p>
          <a:p>
            <a:pPr marL="0" indent="0">
              <a:buNone/>
            </a:pPr>
            <a:endParaRPr lang="en-US" dirty="0"/>
          </a:p>
          <a:p>
            <a:endParaRPr lang="en-S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60DD899-29C3-403A-A6D2-1C95CD8C11F4}"/>
              </a:ext>
            </a:extLst>
          </p:cNvPr>
          <p:cNvSpPr txBox="1">
            <a:spLocks/>
          </p:cNvSpPr>
          <p:nvPr/>
        </p:nvSpPr>
        <p:spPr>
          <a:xfrm>
            <a:off x="1136650" y="1240141"/>
            <a:ext cx="10741025" cy="5436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SG" u="sng" dirty="0">
                <a:solidFill>
                  <a:srgbClr val="FFFF00"/>
                </a:solidFill>
              </a:rPr>
              <a:t>adulticides</a:t>
            </a:r>
            <a:r>
              <a:rPr lang="en-SG" dirty="0"/>
              <a:t> – For winged mosquitoes </a:t>
            </a:r>
          </a:p>
          <a:p>
            <a:pPr lvl="1" fontAlgn="base"/>
            <a:r>
              <a:rPr lang="en-SG" dirty="0"/>
              <a:t>Very fine ultra-low-volume (ULV) droplet spray from a truck or aircraft</a:t>
            </a:r>
          </a:p>
          <a:p>
            <a:pPr lvl="2" fontAlgn="base"/>
            <a:r>
              <a:rPr lang="en-SG" dirty="0"/>
              <a:t>Droplets too large/too small won’t work</a:t>
            </a:r>
          </a:p>
          <a:p>
            <a:pPr lvl="2" fontAlgn="base"/>
            <a:r>
              <a:rPr lang="en-SG" dirty="0"/>
              <a:t>Affects insects, birds, fish, and mammals, including humans</a:t>
            </a:r>
          </a:p>
          <a:p>
            <a:pPr lvl="2" fontAlgn="base"/>
            <a:endParaRPr lang="en-SG" dirty="0"/>
          </a:p>
          <a:p>
            <a:pPr lvl="1" fontAlgn="base"/>
            <a:r>
              <a:rPr lang="en-SG" dirty="0">
                <a:solidFill>
                  <a:srgbClr val="FFFF00"/>
                </a:solidFill>
              </a:rPr>
              <a:t>Little residual effect – breaks down within 24h</a:t>
            </a:r>
          </a:p>
          <a:p>
            <a:pPr lvl="2" fontAlgn="base"/>
            <a:r>
              <a:rPr lang="en-SG" dirty="0">
                <a:solidFill>
                  <a:srgbClr val="FFFF00"/>
                </a:solidFill>
              </a:rPr>
              <a:t>Repeat applications needed</a:t>
            </a:r>
            <a:endParaRPr lang="en-SG" dirty="0"/>
          </a:p>
          <a:p>
            <a:pPr lvl="2" fontAlgn="base"/>
            <a:r>
              <a:rPr lang="en-SG" dirty="0"/>
              <a:t>Mosquito numbers </a:t>
            </a:r>
            <a:r>
              <a:rPr lang="en-SG" dirty="0">
                <a:solidFill>
                  <a:srgbClr val="FFFF00"/>
                </a:solidFill>
              </a:rPr>
              <a:t>return to pre-treatment levels </a:t>
            </a:r>
            <a:r>
              <a:rPr lang="en-SG" dirty="0"/>
              <a:t>within a few days</a:t>
            </a:r>
            <a:endParaRPr lang="en-US" dirty="0"/>
          </a:p>
          <a:p>
            <a:pPr lvl="1" fontAlgn="base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3769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0"/>
            <a:ext cx="9791700" cy="1134082"/>
          </a:xfrm>
        </p:spPr>
        <p:txBody>
          <a:bodyPr>
            <a:normAutofit/>
          </a:bodyPr>
          <a:lstStyle/>
          <a:p>
            <a:r>
              <a:rPr lang="en-SG" u="sng" dirty="0"/>
              <a:t>ENVIRONMENT ISSUES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CCFEFF-81E1-4E2B-84E1-AA314D2B9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1422400"/>
            <a:ext cx="10464800" cy="4762500"/>
          </a:xfrm>
        </p:spPr>
        <p:txBody>
          <a:bodyPr>
            <a:normAutofit/>
          </a:bodyPr>
          <a:lstStyle/>
          <a:p>
            <a:pPr fontAlgn="base"/>
            <a:endParaRPr lang="en-SG" dirty="0"/>
          </a:p>
          <a:p>
            <a:endParaRPr lang="en-US" dirty="0"/>
          </a:p>
          <a:p>
            <a:endParaRPr lang="en-S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660DD899-29C3-403A-A6D2-1C95CD8C11F4}"/>
              </a:ext>
            </a:extLst>
          </p:cNvPr>
          <p:cNvSpPr txBox="1">
            <a:spLocks/>
          </p:cNvSpPr>
          <p:nvPr/>
        </p:nvSpPr>
        <p:spPr>
          <a:xfrm>
            <a:off x="984250" y="1134082"/>
            <a:ext cx="10464800" cy="2056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/>
            <a:r>
              <a:rPr lang="en-SG" dirty="0"/>
              <a:t>WNV depends on continuous transmission between certain species of </a:t>
            </a:r>
            <a:r>
              <a:rPr lang="en-SG" dirty="0">
                <a:solidFill>
                  <a:srgbClr val="FFFF00"/>
                </a:solidFill>
              </a:rPr>
              <a:t>birds</a:t>
            </a:r>
            <a:r>
              <a:rPr lang="en-SG" dirty="0"/>
              <a:t> and mosquitoes: </a:t>
            </a:r>
          </a:p>
          <a:p>
            <a:pPr lvl="2" fontAlgn="base"/>
            <a:r>
              <a:rPr lang="en-SG" dirty="0"/>
              <a:t>Mosquito bites infected bird</a:t>
            </a:r>
          </a:p>
          <a:p>
            <a:pPr lvl="2" fontAlgn="base"/>
            <a:r>
              <a:rPr lang="en-SG" dirty="0"/>
              <a:t>Passes it to next animal bitten</a:t>
            </a:r>
          </a:p>
          <a:p>
            <a:pPr lvl="2" fontAlgn="base"/>
            <a:r>
              <a:rPr lang="en-SG" dirty="0"/>
              <a:t>Humans are accidental link in viral chain</a:t>
            </a:r>
          </a:p>
          <a:p>
            <a:pPr lvl="2" fontAlgn="base"/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E07471-535F-4A25-84C4-99E8E61E94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40905" y="2692717"/>
            <a:ext cx="4511040" cy="379666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3610347-C729-4C88-8AEA-7123BC8A5FE2}"/>
              </a:ext>
            </a:extLst>
          </p:cNvPr>
          <p:cNvSpPr txBox="1">
            <a:spLocks/>
          </p:cNvSpPr>
          <p:nvPr/>
        </p:nvSpPr>
        <p:spPr>
          <a:xfrm>
            <a:off x="984250" y="3251200"/>
            <a:ext cx="6054725" cy="3238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/>
            <a:r>
              <a:rPr lang="en-SG" dirty="0"/>
              <a:t>During winter, mosquitos may:</a:t>
            </a:r>
          </a:p>
          <a:p>
            <a:pPr lvl="2"/>
            <a:r>
              <a:rPr lang="en-SG" b="1" dirty="0">
                <a:solidFill>
                  <a:srgbClr val="FFFF00"/>
                </a:solidFill>
              </a:rPr>
              <a:t>Hibernate</a:t>
            </a:r>
            <a:r>
              <a:rPr lang="en-SG" dirty="0"/>
              <a:t> (as adults) in burrows and basements </a:t>
            </a:r>
          </a:p>
          <a:p>
            <a:pPr lvl="2"/>
            <a:r>
              <a:rPr lang="en-SG" dirty="0"/>
              <a:t>Lay dormant eggs and die</a:t>
            </a:r>
          </a:p>
          <a:p>
            <a:pPr lvl="3"/>
            <a:r>
              <a:rPr lang="en-SG" dirty="0"/>
              <a:t>Eggs may already be </a:t>
            </a:r>
            <a:r>
              <a:rPr lang="en-SG" dirty="0">
                <a:solidFill>
                  <a:srgbClr val="FFFF00"/>
                </a:solidFill>
              </a:rPr>
              <a:t>infected with WNV</a:t>
            </a:r>
            <a:endParaRPr lang="en-SG" dirty="0"/>
          </a:p>
          <a:p>
            <a:pPr lvl="3"/>
            <a:r>
              <a:rPr lang="en-SG" dirty="0"/>
              <a:t>Eggs will infect the local bird population to continue the cycle</a:t>
            </a:r>
          </a:p>
        </p:txBody>
      </p:sp>
    </p:spTree>
    <p:extLst>
      <p:ext uri="{BB962C8B-B14F-4D97-AF65-F5344CB8AC3E}">
        <p14:creationId xmlns:p14="http://schemas.microsoft.com/office/powerpoint/2010/main" val="3648724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18715-6C34-46E4-8478-EE086D1C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2" y="180369"/>
            <a:ext cx="11163298" cy="927744"/>
          </a:xfrm>
        </p:spPr>
        <p:txBody>
          <a:bodyPr>
            <a:noAutofit/>
          </a:bodyPr>
          <a:lstStyle/>
          <a:p>
            <a:r>
              <a:rPr lang="en-US" sz="2000" b="1" dirty="0" err="1"/>
              <a:t>TrenD</a:t>
            </a:r>
            <a:r>
              <a:rPr lang="en-US" sz="2000" b="1" dirty="0"/>
              <a:t> Comparison: </a:t>
            </a:r>
            <a:r>
              <a:rPr lang="en-US" sz="2000" b="1" dirty="0" err="1"/>
              <a:t>WnVPresent</a:t>
            </a:r>
            <a:r>
              <a:rPr lang="en-US" sz="2000" b="1" dirty="0"/>
              <a:t> VS total </a:t>
            </a:r>
            <a:r>
              <a:rPr lang="en-US" sz="2000" b="1" dirty="0" err="1"/>
              <a:t>mosquitoES</a:t>
            </a:r>
            <a:endParaRPr lang="en-SG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4CF753-5C4C-4B24-9B47-99CD6DB25BD2}"/>
              </a:ext>
            </a:extLst>
          </p:cNvPr>
          <p:cNvSpPr txBox="1"/>
          <p:nvPr/>
        </p:nvSpPr>
        <p:spPr>
          <a:xfrm>
            <a:off x="1550681" y="5647979"/>
            <a:ext cx="9585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Naturally, total mosquitoes is correlated with </a:t>
            </a:r>
            <a:r>
              <a:rPr lang="en-US" dirty="0" err="1"/>
              <a:t>WNVPresent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Also note the influence of the spray on the mosquito population and effect of discontinued spraying.</a:t>
            </a:r>
            <a:endParaRPr lang="en-SG" dirty="0"/>
          </a:p>
        </p:txBody>
      </p:sp>
      <p:pic>
        <p:nvPicPr>
          <p:cNvPr id="7" name="Picture 6" descr="Screen Shot 2019-07-04 at 2.35.12 PM.png">
            <a:extLst>
              <a:ext uri="{FF2B5EF4-FFF2-40B4-BE49-F238E27FC236}">
                <a16:creationId xmlns:a16="http://schemas.microsoft.com/office/drawing/2014/main" xmlns="" id="{26C09F46-CA78-4F2B-B45E-4760287AB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3203"/>
            <a:ext cx="9144000" cy="45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86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18715-6C34-46E4-8478-EE086D1C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2" y="180369"/>
            <a:ext cx="11163298" cy="927744"/>
          </a:xfrm>
        </p:spPr>
        <p:txBody>
          <a:bodyPr>
            <a:noAutofit/>
          </a:bodyPr>
          <a:lstStyle/>
          <a:p>
            <a:r>
              <a:rPr lang="en-US" sz="2000" b="1" dirty="0" err="1"/>
              <a:t>TrenD</a:t>
            </a:r>
            <a:r>
              <a:rPr lang="en-US" sz="2000" b="1" dirty="0"/>
              <a:t> Comparison: </a:t>
            </a:r>
            <a:r>
              <a:rPr lang="en-US" sz="2000" b="1" dirty="0" err="1"/>
              <a:t>WnVPresent</a:t>
            </a:r>
            <a:r>
              <a:rPr lang="en-US" sz="2000" b="1" dirty="0"/>
              <a:t> VS total </a:t>
            </a:r>
            <a:r>
              <a:rPr lang="en-US" sz="2000" b="1" dirty="0" err="1"/>
              <a:t>mosquitoES</a:t>
            </a:r>
            <a:endParaRPr lang="en-SG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4CF753-5C4C-4B24-9B47-99CD6DB25BD2}"/>
              </a:ext>
            </a:extLst>
          </p:cNvPr>
          <p:cNvSpPr txBox="1"/>
          <p:nvPr/>
        </p:nvSpPr>
        <p:spPr>
          <a:xfrm>
            <a:off x="1550681" y="5780837"/>
            <a:ext cx="958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Areas with high level of WNV occurrence were targeted for spraying.</a:t>
            </a:r>
            <a:endParaRPr lang="en-SG" dirty="0"/>
          </a:p>
        </p:txBody>
      </p:sp>
      <p:pic>
        <p:nvPicPr>
          <p:cNvPr id="5" name="Picture 4" descr="Screen Shot 2019-07-04 at 2.33.57 PM.png">
            <a:extLst>
              <a:ext uri="{FF2B5EF4-FFF2-40B4-BE49-F238E27FC236}">
                <a16:creationId xmlns:a16="http://schemas.microsoft.com/office/drawing/2014/main" xmlns="" id="{0898AD81-5C60-4835-941B-CD33364B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81" y="992610"/>
            <a:ext cx="9144000" cy="45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82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E088E-62AB-409D-B448-046BF743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9760"/>
            <a:ext cx="9905998" cy="940775"/>
          </a:xfrm>
        </p:spPr>
        <p:txBody>
          <a:bodyPr/>
          <a:lstStyle/>
          <a:p>
            <a:r>
              <a:rPr lang="en-S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13005E-83D3-401B-91E4-022FC32EF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76413"/>
            <a:ext cx="9905999" cy="4822256"/>
          </a:xfrm>
        </p:spPr>
        <p:txBody>
          <a:bodyPr>
            <a:normAutofit/>
          </a:bodyPr>
          <a:lstStyle/>
          <a:p>
            <a:r>
              <a:rPr lang="en-SG" dirty="0"/>
              <a:t>Best model - Logistic Regression:</a:t>
            </a:r>
          </a:p>
          <a:p>
            <a:pPr lvl="1"/>
            <a:r>
              <a:rPr lang="en-SG" dirty="0"/>
              <a:t>Accuracy: 0.66</a:t>
            </a:r>
          </a:p>
          <a:p>
            <a:pPr lvl="1"/>
            <a:r>
              <a:rPr lang="en-SG" dirty="0"/>
              <a:t>Recall: 0.74 </a:t>
            </a:r>
          </a:p>
          <a:p>
            <a:pPr lvl="1"/>
            <a:r>
              <a:rPr lang="en-SG" dirty="0"/>
              <a:t>Precision: 0.11</a:t>
            </a:r>
          </a:p>
          <a:p>
            <a:pPr lvl="2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79807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E088E-62AB-409D-B448-046BF743B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9760"/>
            <a:ext cx="9905998" cy="940775"/>
          </a:xfrm>
        </p:spPr>
        <p:txBody>
          <a:bodyPr/>
          <a:lstStyle/>
          <a:p>
            <a:r>
              <a:rPr lang="en-SG" dirty="0" err="1"/>
              <a:t>recoMmendations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13005E-83D3-401B-91E4-022FC32EF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76413"/>
            <a:ext cx="9905999" cy="4822256"/>
          </a:xfrm>
        </p:spPr>
        <p:txBody>
          <a:bodyPr>
            <a:normAutofit/>
          </a:bodyPr>
          <a:lstStyle/>
          <a:p>
            <a:r>
              <a:rPr lang="en-SG" dirty="0"/>
              <a:t>To contain the spread of WNV in Chicago:</a:t>
            </a:r>
          </a:p>
          <a:p>
            <a:endParaRPr lang="en-SG" dirty="0"/>
          </a:p>
          <a:p>
            <a:pPr lvl="1"/>
            <a:r>
              <a:rPr lang="en-SG" dirty="0"/>
              <a:t>Identify, monitor, and eliminate mosquito breeding areas</a:t>
            </a:r>
          </a:p>
          <a:p>
            <a:pPr lvl="2"/>
            <a:r>
              <a:rPr lang="en-SG" dirty="0"/>
              <a:t>Use larvicides consistently for 1 breeding year (July to September)</a:t>
            </a:r>
          </a:p>
          <a:p>
            <a:pPr lvl="2"/>
            <a:endParaRPr lang="en-SG" dirty="0"/>
          </a:p>
          <a:p>
            <a:pPr lvl="1"/>
            <a:r>
              <a:rPr lang="en-SG" dirty="0"/>
              <a:t>Awareness campaign:</a:t>
            </a:r>
          </a:p>
          <a:p>
            <a:pPr lvl="2"/>
            <a:r>
              <a:rPr lang="en-SG" dirty="0"/>
              <a:t>Areas to avoid during mosquitoes’ preferred breeding months</a:t>
            </a:r>
          </a:p>
          <a:p>
            <a:pPr lvl="2"/>
            <a:endParaRPr lang="en-SG" dirty="0"/>
          </a:p>
          <a:p>
            <a:pPr lvl="2"/>
            <a:r>
              <a:rPr lang="en-SG" dirty="0"/>
              <a:t>How to remove possible breeding areas in your neighbourhood</a:t>
            </a:r>
          </a:p>
          <a:p>
            <a:pPr lvl="2"/>
            <a:endParaRPr lang="en-SG" dirty="0"/>
          </a:p>
          <a:p>
            <a:pPr lvl="2"/>
            <a:r>
              <a:rPr lang="en-SG" dirty="0"/>
              <a:t>How to identify and report breeding areas to authorities</a:t>
            </a:r>
          </a:p>
          <a:p>
            <a:pPr lvl="2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57500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F5B8F7-F5DF-439A-A9CE-7BB40393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9832"/>
            <a:ext cx="9905998" cy="882320"/>
          </a:xfrm>
        </p:spPr>
        <p:txBody>
          <a:bodyPr/>
          <a:lstStyle/>
          <a:p>
            <a:r>
              <a:rPr lang="en-SG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C346AF-6C1E-48E1-9693-9221931B6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7162"/>
            <a:ext cx="10505156" cy="4831882"/>
          </a:xfrm>
        </p:spPr>
        <p:txBody>
          <a:bodyPr>
            <a:normAutofit/>
          </a:bodyPr>
          <a:lstStyle/>
          <a:p>
            <a:r>
              <a:rPr lang="en-SG" dirty="0">
                <a:hlinkClick r:id="rId2"/>
              </a:rPr>
              <a:t>https://www.megacatch.com/mosquito-faqs/mosquito-facts.html</a:t>
            </a:r>
            <a:endParaRPr lang="en-SG" dirty="0"/>
          </a:p>
          <a:p>
            <a:r>
              <a:rPr lang="en-SG" dirty="0">
                <a:hlinkClick r:id="rId3"/>
              </a:rPr>
              <a:t>https://www.epa.gov/mosquitocontrol/joint-statement-mosquito-control-united-states</a:t>
            </a:r>
            <a:endParaRPr lang="en-SG" dirty="0"/>
          </a:p>
          <a:p>
            <a:r>
              <a:rPr lang="en-SG" dirty="0">
                <a:hlinkClick r:id="rId4"/>
              </a:rPr>
              <a:t>https://blogs.biomedcentral.com/bugbitten/2017/12/01/where-does-west-nile-virus-go-in-winter/</a:t>
            </a:r>
            <a:endParaRPr lang="en-SG" dirty="0"/>
          </a:p>
          <a:p>
            <a:r>
              <a:rPr lang="en-SG" dirty="0">
                <a:hlinkClick r:id="rId5"/>
              </a:rPr>
              <a:t>https://www.caryinstitute.org/newsroom/west-nile-virus-beats-winter</a:t>
            </a:r>
            <a:endParaRPr lang="en-SG" dirty="0"/>
          </a:p>
          <a:p>
            <a:r>
              <a:rPr lang="en-SG" dirty="0">
                <a:hlinkClick r:id="rId6"/>
              </a:rPr>
              <a:t>https://thebugman.us/bug-basics-why-do-more-mosquitoes-appear-after-it-rains/</a:t>
            </a:r>
            <a:endParaRPr lang="en-SG" dirty="0"/>
          </a:p>
          <a:p>
            <a:r>
              <a:rPr lang="en-SG" dirty="0">
                <a:hlinkClick r:id="rId7"/>
              </a:rPr>
              <a:t>https://blog.mosquito.buzz/how-weather-affects-mosquito-activity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49357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6B66F8-36E0-42DD-8DD6-FF9D8038A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0500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7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288318"/>
            <a:ext cx="9791700" cy="1222982"/>
          </a:xfrm>
        </p:spPr>
        <p:txBody>
          <a:bodyPr>
            <a:normAutofit/>
          </a:bodyPr>
          <a:lstStyle/>
          <a:p>
            <a:r>
              <a:rPr lang="en-SG" u="sng" dirty="0"/>
              <a:t>Problem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CCFEFF-81E1-4E2B-84E1-AA314D2B9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01800"/>
            <a:ext cx="9905999" cy="4089401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SG" sz="2400" dirty="0"/>
              <a:t>What features are most predictive of WNV-positive </a:t>
            </a:r>
            <a:r>
              <a:rPr lang="en-SG" sz="2400" dirty="0">
                <a:solidFill>
                  <a:srgbClr val="FFFF00"/>
                </a:solidFill>
              </a:rPr>
              <a:t>mosquito breeding behaviour</a:t>
            </a:r>
            <a:r>
              <a:rPr lang="en-SG" sz="2400" dirty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SG" sz="2400" dirty="0"/>
          </a:p>
          <a:p>
            <a:pPr marL="914400" lvl="1" indent="-457200">
              <a:buFont typeface="+mj-lt"/>
              <a:buAutoNum type="arabicPeriod"/>
            </a:pPr>
            <a:r>
              <a:rPr lang="en-SG" sz="2400" dirty="0"/>
              <a:t>How can we </a:t>
            </a:r>
            <a:r>
              <a:rPr lang="en-SG" sz="2400" dirty="0">
                <a:solidFill>
                  <a:srgbClr val="FFFF00"/>
                </a:solidFill>
              </a:rPr>
              <a:t>correctly predict the presence </a:t>
            </a:r>
            <a:r>
              <a:rPr lang="en-SG" sz="2400" dirty="0"/>
              <a:t>of WNV-positive mosquitoes?</a:t>
            </a:r>
          </a:p>
          <a:p>
            <a:pPr lvl="2"/>
            <a:r>
              <a:rPr lang="en-SG" sz="2200" dirty="0"/>
              <a:t>False positives more acceptable than false negatives</a:t>
            </a:r>
          </a:p>
          <a:p>
            <a:pPr marL="914400" lvl="1" indent="-457200">
              <a:buFont typeface="+mj-lt"/>
              <a:buAutoNum type="arabicPeriod"/>
            </a:pPr>
            <a:endParaRPr lang="en-SG" sz="2400" dirty="0"/>
          </a:p>
          <a:p>
            <a:pPr marL="914400" lvl="1" indent="-457200">
              <a:buFont typeface="+mj-lt"/>
              <a:buAutoNum type="arabicPeriod"/>
            </a:pPr>
            <a:r>
              <a:rPr lang="en-SG" sz="2400" dirty="0"/>
              <a:t>What actions can be taken as </a:t>
            </a:r>
            <a:r>
              <a:rPr lang="en-SG" sz="2400" dirty="0">
                <a:solidFill>
                  <a:srgbClr val="FFFF00"/>
                </a:solidFill>
              </a:rPr>
              <a:t>a long-term solution </a:t>
            </a:r>
            <a:r>
              <a:rPr lang="en-SG" sz="2400" dirty="0"/>
              <a:t>to the spread of diseases by mosquitoes?</a:t>
            </a:r>
          </a:p>
        </p:txBody>
      </p:sp>
    </p:spTree>
    <p:extLst>
      <p:ext uri="{BB962C8B-B14F-4D97-AF65-F5344CB8AC3E}">
        <p14:creationId xmlns:p14="http://schemas.microsoft.com/office/powerpoint/2010/main" val="203366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288318"/>
            <a:ext cx="9791700" cy="635607"/>
          </a:xfrm>
        </p:spPr>
        <p:txBody>
          <a:bodyPr>
            <a:normAutofit/>
          </a:bodyPr>
          <a:lstStyle/>
          <a:p>
            <a:r>
              <a:rPr lang="en-SG" u="sng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CCFEFF-81E1-4E2B-84E1-AA314D2B9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693" y="1227667"/>
            <a:ext cx="10464800" cy="4669367"/>
          </a:xfrm>
        </p:spPr>
        <p:txBody>
          <a:bodyPr>
            <a:normAutofit/>
          </a:bodyPr>
          <a:lstStyle/>
          <a:p>
            <a:pPr lvl="1" fontAlgn="base"/>
            <a:r>
              <a:rPr lang="en-US" sz="2400" dirty="0"/>
              <a:t>Features most predictive of WNV:</a:t>
            </a:r>
          </a:p>
          <a:p>
            <a:pPr lvl="2" fontAlgn="base"/>
            <a:r>
              <a:rPr lang="en-US" sz="2400" dirty="0"/>
              <a:t>Weather</a:t>
            </a:r>
          </a:p>
          <a:p>
            <a:pPr lvl="2" fontAlgn="base"/>
            <a:endParaRPr lang="en-US" sz="2400" dirty="0"/>
          </a:p>
          <a:p>
            <a:pPr lvl="2" fontAlgn="base"/>
            <a:r>
              <a:rPr lang="en-US" sz="2400" dirty="0"/>
              <a:t>Month of year (season and weather)</a:t>
            </a:r>
          </a:p>
          <a:p>
            <a:pPr lvl="2" fontAlgn="base"/>
            <a:endParaRPr lang="en-US" sz="2400" dirty="0"/>
          </a:p>
          <a:p>
            <a:pPr lvl="2" fontAlgn="base"/>
            <a:r>
              <a:rPr lang="en-US" sz="2400" dirty="0"/>
              <a:t>Species of mosquito</a:t>
            </a:r>
          </a:p>
        </p:txBody>
      </p:sp>
    </p:spTree>
    <p:extLst>
      <p:ext uri="{BB962C8B-B14F-4D97-AF65-F5344CB8AC3E}">
        <p14:creationId xmlns:p14="http://schemas.microsoft.com/office/powerpoint/2010/main" val="50147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288318"/>
            <a:ext cx="9791700" cy="635607"/>
          </a:xfrm>
        </p:spPr>
        <p:txBody>
          <a:bodyPr>
            <a:normAutofit/>
          </a:bodyPr>
          <a:lstStyle/>
          <a:p>
            <a:r>
              <a:rPr lang="en-SG" u="sng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CCFEFF-81E1-4E2B-84E1-AA314D2B9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693" y="1227667"/>
            <a:ext cx="10464800" cy="4669367"/>
          </a:xfrm>
        </p:spPr>
        <p:txBody>
          <a:bodyPr>
            <a:normAutofit/>
          </a:bodyPr>
          <a:lstStyle/>
          <a:p>
            <a:pPr lvl="1" fontAlgn="base"/>
            <a:r>
              <a:rPr lang="en-US" dirty="0"/>
              <a:t>3 models attempted:</a:t>
            </a:r>
          </a:p>
          <a:p>
            <a:pPr lvl="2" fontAlgn="base"/>
            <a:r>
              <a:rPr lang="en-US" dirty="0"/>
              <a:t>Logistic Regression</a:t>
            </a:r>
          </a:p>
          <a:p>
            <a:pPr lvl="2" fontAlgn="base"/>
            <a:r>
              <a:rPr lang="en-US" dirty="0" err="1"/>
              <a:t>XGBoost</a:t>
            </a:r>
            <a:r>
              <a:rPr lang="en-US" dirty="0"/>
              <a:t> </a:t>
            </a:r>
          </a:p>
          <a:p>
            <a:pPr lvl="2" fontAlgn="base"/>
            <a:r>
              <a:rPr lang="en-US" dirty="0" err="1"/>
              <a:t>BernoulliNB</a:t>
            </a:r>
            <a:r>
              <a:rPr lang="en-US" dirty="0"/>
              <a:t> </a:t>
            </a:r>
          </a:p>
          <a:p>
            <a:pPr lvl="2" fontAlgn="base"/>
            <a:endParaRPr lang="en-US" dirty="0"/>
          </a:p>
          <a:p>
            <a:pPr lvl="1" fontAlgn="base"/>
            <a:r>
              <a:rPr lang="en-US" dirty="0"/>
              <a:t>Best model: </a:t>
            </a:r>
            <a:r>
              <a:rPr lang="en-US" dirty="0" err="1">
                <a:solidFill>
                  <a:srgbClr val="FFFF00"/>
                </a:solidFill>
              </a:rPr>
              <a:t>LogisticRegression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  <a:p>
            <a:pPr lvl="2" fontAlgn="base"/>
            <a:r>
              <a:rPr lang="en-US" dirty="0"/>
              <a:t>Precision – 0.11</a:t>
            </a:r>
          </a:p>
          <a:p>
            <a:pPr lvl="2" fontAlgn="base"/>
            <a:r>
              <a:rPr lang="en-US" dirty="0"/>
              <a:t>Recall – </a:t>
            </a:r>
            <a:r>
              <a:rPr lang="en-US" dirty="0">
                <a:solidFill>
                  <a:srgbClr val="FFFF00"/>
                </a:solidFill>
              </a:rPr>
              <a:t>0.74</a:t>
            </a:r>
          </a:p>
          <a:p>
            <a:pPr lvl="1" fontAlgn="base"/>
            <a:r>
              <a:rPr lang="en-US" dirty="0" err="1"/>
              <a:t>Kaggle</a:t>
            </a:r>
            <a:r>
              <a:rPr lang="en-US" dirty="0"/>
              <a:t> score: </a:t>
            </a:r>
            <a:r>
              <a:rPr lang="en-US" dirty="0">
                <a:solidFill>
                  <a:srgbClr val="FFFF00"/>
                </a:solidFill>
              </a:rPr>
              <a:t>0.615</a:t>
            </a:r>
          </a:p>
        </p:txBody>
      </p:sp>
      <p:pic>
        <p:nvPicPr>
          <p:cNvPr id="4" name="Picture 3" descr="Screen Shot 2019-07-04 at 10.0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06" y="1329041"/>
            <a:ext cx="6552452" cy="120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07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297943"/>
            <a:ext cx="9791700" cy="635607"/>
          </a:xfrm>
        </p:spPr>
        <p:txBody>
          <a:bodyPr>
            <a:normAutofit/>
          </a:bodyPr>
          <a:lstStyle/>
          <a:p>
            <a:r>
              <a:rPr lang="en-SG" u="sng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CCFEFF-81E1-4E2B-84E1-AA314D2B9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425" y="1152525"/>
            <a:ext cx="10464800" cy="5032375"/>
          </a:xfrm>
        </p:spPr>
        <p:txBody>
          <a:bodyPr>
            <a:normAutofit/>
          </a:bodyPr>
          <a:lstStyle/>
          <a:p>
            <a:pPr fontAlgn="base"/>
            <a:r>
              <a:rPr lang="en-SG" dirty="0"/>
              <a:t>Data clearning: data significantly complete and did not require much cleaning</a:t>
            </a:r>
          </a:p>
          <a:p>
            <a:pPr fontAlgn="base"/>
            <a:r>
              <a:rPr lang="en-SG" dirty="0"/>
              <a:t>Select features and features engineering </a:t>
            </a:r>
          </a:p>
          <a:p>
            <a:pPr fontAlgn="base"/>
            <a:r>
              <a:rPr lang="en-US" dirty="0"/>
              <a:t>PCA (Principal Component Analysis):</a:t>
            </a:r>
          </a:p>
          <a:p>
            <a:pPr lvl="1" fontAlgn="base"/>
            <a:r>
              <a:rPr lang="en-US" dirty="0"/>
              <a:t>Include features that has the most influence to the prediction</a:t>
            </a:r>
          </a:p>
          <a:p>
            <a:pPr lvl="1" fontAlgn="base"/>
            <a:r>
              <a:rPr lang="en-US" dirty="0"/>
              <a:t>To consolidate (lessen) the features  </a:t>
            </a:r>
            <a:endParaRPr lang="en-SG" dirty="0"/>
          </a:p>
          <a:p>
            <a:pPr fontAlgn="base"/>
            <a:r>
              <a:rPr lang="en-SG" dirty="0"/>
              <a:t>There was an </a:t>
            </a:r>
            <a:r>
              <a:rPr lang="en-SG" dirty="0">
                <a:solidFill>
                  <a:srgbClr val="FFFF00"/>
                </a:solidFill>
              </a:rPr>
              <a:t>imbalance </a:t>
            </a:r>
            <a:r>
              <a:rPr lang="en-SG" dirty="0"/>
              <a:t>in the number of “WNVPresent” observations</a:t>
            </a:r>
          </a:p>
          <a:p>
            <a:pPr lvl="1" fontAlgn="base"/>
            <a:r>
              <a:rPr lang="it-IT" dirty="0">
                <a:solidFill>
                  <a:srgbClr val="FFFF00"/>
                </a:solidFill>
              </a:rPr>
              <a:t>StandardScaler</a:t>
            </a:r>
          </a:p>
          <a:p>
            <a:pPr lvl="1" fontAlgn="base"/>
            <a:r>
              <a:rPr lang="it-IT" dirty="0">
                <a:solidFill>
                  <a:srgbClr val="FFFF00"/>
                </a:solidFill>
              </a:rPr>
              <a:t>SMOTE </a:t>
            </a:r>
            <a:r>
              <a:rPr lang="it-IT" dirty="0"/>
              <a:t>resolved the imbalance</a:t>
            </a:r>
            <a:endParaRPr lang="en-SG" dirty="0"/>
          </a:p>
        </p:txBody>
      </p:sp>
      <p:pic>
        <p:nvPicPr>
          <p:cNvPr id="4" name="Picture 3" descr="Screen Shot 2019-07-04 at 9.55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421" y="4329290"/>
            <a:ext cx="5181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4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288318"/>
            <a:ext cx="9791700" cy="635607"/>
          </a:xfrm>
        </p:spPr>
        <p:txBody>
          <a:bodyPr>
            <a:normAutofit/>
          </a:bodyPr>
          <a:lstStyle/>
          <a:p>
            <a:r>
              <a:rPr lang="en-SG" u="sng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CCFEFF-81E1-4E2B-84E1-AA314D2B9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425" y="1152526"/>
            <a:ext cx="10464800" cy="244580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From weather data:</a:t>
            </a:r>
          </a:p>
          <a:p>
            <a:pPr lvl="1" fontAlgn="base"/>
            <a:r>
              <a:rPr lang="en-US" dirty="0" err="1">
                <a:solidFill>
                  <a:srgbClr val="FFFF00"/>
                </a:solidFill>
              </a:rPr>
              <a:t>temp_spread</a:t>
            </a:r>
            <a:r>
              <a:rPr lang="en-US" dirty="0"/>
              <a:t>: </a:t>
            </a:r>
            <a:r>
              <a:rPr lang="en-US" dirty="0" err="1"/>
              <a:t>Tmax-Tmin</a:t>
            </a:r>
            <a:endParaRPr lang="en-US" dirty="0"/>
          </a:p>
          <a:p>
            <a:pPr lvl="1" fontAlgn="base"/>
            <a:r>
              <a:rPr lang="en-US" dirty="0">
                <a:solidFill>
                  <a:srgbClr val="FFFF00"/>
                </a:solidFill>
              </a:rPr>
              <a:t>Len_day1</a:t>
            </a:r>
            <a:r>
              <a:rPr lang="en-US" dirty="0"/>
              <a:t>: length of the day (sunset </a:t>
            </a:r>
            <a:r>
              <a:rPr lang="mr-IN" dirty="0"/>
              <a:t>–</a:t>
            </a:r>
            <a:r>
              <a:rPr lang="en-US" dirty="0"/>
              <a:t> sunrise)</a:t>
            </a:r>
          </a:p>
          <a:p>
            <a:pPr lvl="1" fontAlgn="base"/>
            <a:r>
              <a:rPr lang="en-US" dirty="0" err="1">
                <a:solidFill>
                  <a:srgbClr val="FFFF00"/>
                </a:solidFill>
              </a:rPr>
              <a:t>r_humidity</a:t>
            </a:r>
            <a:r>
              <a:rPr lang="en-US" dirty="0"/>
              <a:t>: relative humidity </a:t>
            </a:r>
          </a:p>
          <a:p>
            <a:pPr lvl="1" fontAlgn="base"/>
            <a:r>
              <a:rPr lang="en-US" dirty="0">
                <a:solidFill>
                  <a:srgbClr val="FFFF00"/>
                </a:solidFill>
              </a:rPr>
              <a:t>month</a:t>
            </a:r>
            <a:r>
              <a:rPr lang="en-US" dirty="0"/>
              <a:t>: Months of May, June, July, October</a:t>
            </a:r>
          </a:p>
          <a:p>
            <a:pPr lvl="1" fontAlgn="base"/>
            <a:endParaRPr lang="en-US" dirty="0"/>
          </a:p>
          <a:p>
            <a:pPr lvl="1" fontAlgn="base"/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6732573" y="1800031"/>
            <a:ext cx="517890" cy="1109609"/>
          </a:xfrm>
          <a:prstGeom prst="rightBrac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292351" y="1616171"/>
            <a:ext cx="38201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Hot and humid weather conducive to mosquito reproduction</a:t>
            </a:r>
          </a:p>
          <a:p>
            <a:endParaRPr lang="en-US" dirty="0"/>
          </a:p>
          <a:p>
            <a:r>
              <a:rPr lang="en-US" dirty="0"/>
              <a:t>Mosquitos seek blood meals due to dehydration and reproduction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73825" y="3079593"/>
            <a:ext cx="4720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ym typeface="Wingdings"/>
              </a:rPr>
              <a:t> WNV mosquitoes more active in these months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D1CCFEFF-81E1-4E2B-84E1-AA314D2B901D}"/>
              </a:ext>
            </a:extLst>
          </p:cNvPr>
          <p:cNvSpPr txBox="1">
            <a:spLocks/>
          </p:cNvSpPr>
          <p:nvPr/>
        </p:nvSpPr>
        <p:spPr>
          <a:xfrm>
            <a:off x="1280936" y="3590927"/>
            <a:ext cx="10464800" cy="2445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dirty="0"/>
              <a:t>From train data:</a:t>
            </a:r>
          </a:p>
          <a:p>
            <a:pPr lvl="1" fontAlgn="base"/>
            <a:r>
              <a:rPr lang="en-US" dirty="0" err="1">
                <a:solidFill>
                  <a:srgbClr val="FFFF00"/>
                </a:solidFill>
              </a:rPr>
              <a:t>dist_ohare</a:t>
            </a:r>
            <a:r>
              <a:rPr lang="en-US" dirty="0"/>
              <a:t>: distance from station 1</a:t>
            </a:r>
          </a:p>
          <a:p>
            <a:pPr lvl="1" fontAlgn="base"/>
            <a:r>
              <a:rPr lang="en-US" dirty="0" err="1">
                <a:solidFill>
                  <a:srgbClr val="FFFF00"/>
                </a:solidFill>
              </a:rPr>
              <a:t>dist_mid</a:t>
            </a:r>
            <a:r>
              <a:rPr lang="en-US" dirty="0"/>
              <a:t>: distance from station 2</a:t>
            </a:r>
          </a:p>
          <a:p>
            <a:pPr lvl="1" fontAlgn="base"/>
            <a:r>
              <a:rPr lang="en-US" dirty="0">
                <a:solidFill>
                  <a:srgbClr val="FFFF00"/>
                </a:solidFill>
              </a:rPr>
              <a:t>sprayed</a:t>
            </a:r>
            <a:r>
              <a:rPr lang="en-US" dirty="0"/>
              <a:t>: 5km around sprayed coordinate, within 3 days</a:t>
            </a:r>
          </a:p>
          <a:p>
            <a:pPr lvl="1" fontAlgn="base"/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5629331" y="4319003"/>
            <a:ext cx="517890" cy="630592"/>
          </a:xfrm>
          <a:prstGeom prst="rightBrac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53250" y="4434652"/>
            <a:ext cx="4181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Stations assigned based on proximity</a:t>
            </a:r>
          </a:p>
        </p:txBody>
      </p:sp>
    </p:spTree>
    <p:extLst>
      <p:ext uri="{BB962C8B-B14F-4D97-AF65-F5344CB8AC3E}">
        <p14:creationId xmlns:p14="http://schemas.microsoft.com/office/powerpoint/2010/main" val="268269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288318"/>
            <a:ext cx="9791700" cy="635607"/>
          </a:xfrm>
        </p:spPr>
        <p:txBody>
          <a:bodyPr>
            <a:normAutofit/>
          </a:bodyPr>
          <a:lstStyle/>
          <a:p>
            <a:r>
              <a:rPr lang="en-SG" u="sng" dirty="0"/>
              <a:t>PCA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creen Shot 2019-07-04 at 10.0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06" y="979983"/>
            <a:ext cx="8930190" cy="548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D89180-A902-4C9D-BDF6-D5D6C66EF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288318"/>
            <a:ext cx="9791700" cy="635607"/>
          </a:xfrm>
        </p:spPr>
        <p:txBody>
          <a:bodyPr>
            <a:normAutofit/>
          </a:bodyPr>
          <a:lstStyle/>
          <a:p>
            <a:r>
              <a:rPr lang="en-US" u="sng" dirty="0"/>
              <a:t>L</a:t>
            </a:r>
            <a:r>
              <a:rPr lang="en-SG" u="sng" dirty="0"/>
              <a:t>ogisticregression: </a:t>
            </a:r>
          </a:p>
        </p:txBody>
      </p:sp>
      <p:pic>
        <p:nvPicPr>
          <p:cNvPr id="4" name="Picture 3" descr="Screen Shot 2019-07-04 at 10.0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18" y="1060448"/>
            <a:ext cx="6824838" cy="55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7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1026</TotalTime>
  <Words>936</Words>
  <Application>Microsoft Macintosh PowerPoint</Application>
  <PresentationFormat>Custom</PresentationFormat>
  <Paragraphs>158</Paragraphs>
  <Slides>29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Circuit</vt:lpstr>
      <vt:lpstr>PowerPoint Presentation</vt:lpstr>
      <vt:lpstr>Project members*</vt:lpstr>
      <vt:lpstr>Problem statement:</vt:lpstr>
      <vt:lpstr>Executive summary</vt:lpstr>
      <vt:lpstr>Executive summary</vt:lpstr>
      <vt:lpstr>Exploratory Data analysis</vt:lpstr>
      <vt:lpstr>Feature engineering</vt:lpstr>
      <vt:lpstr>PCA</vt:lpstr>
      <vt:lpstr>Logisticregression: </vt:lpstr>
      <vt:lpstr>BernoulliNB: </vt:lpstr>
      <vt:lpstr>XGBoost: </vt:lpstr>
      <vt:lpstr>Visualizations</vt:lpstr>
      <vt:lpstr>PowerPoint Presentation</vt:lpstr>
      <vt:lpstr>PowerPoint Presentation</vt:lpstr>
      <vt:lpstr>PowerPoint Presentation</vt:lpstr>
      <vt:lpstr>Findings and Observations</vt:lpstr>
      <vt:lpstr>Mosquitoes as WNV Vectors</vt:lpstr>
      <vt:lpstr>Mosquito Profile</vt:lpstr>
      <vt:lpstr>Comparison of the trend for  average precipitation and average number of mosquitos over time   </vt:lpstr>
      <vt:lpstr>Comparison of the trend for  average temperature and average number of mosquitos over time   </vt:lpstr>
      <vt:lpstr>Mosquito control</vt:lpstr>
      <vt:lpstr>Mosquito control</vt:lpstr>
      <vt:lpstr>ENVIRONMENT ISSUES </vt:lpstr>
      <vt:lpstr>TrenD Comparison: WnVPresent VS total mosquitoES</vt:lpstr>
      <vt:lpstr>TrenD Comparison: WnVPresent VS total mosquitoES</vt:lpstr>
      <vt:lpstr>Conclusion</vt:lpstr>
      <vt:lpstr>recoMmendations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FCG</dc:creator>
  <cp:lastModifiedBy>Chow Mun</cp:lastModifiedBy>
  <cp:revision>295</cp:revision>
  <dcterms:created xsi:type="dcterms:W3CDTF">2019-06-28T04:42:10Z</dcterms:created>
  <dcterms:modified xsi:type="dcterms:W3CDTF">2019-07-04T16:06:59Z</dcterms:modified>
</cp:coreProperties>
</file>